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0"/>
  </p:notesMasterIdLst>
  <p:sldIdLst>
    <p:sldId id="284" r:id="rId2"/>
    <p:sldId id="423" r:id="rId3"/>
    <p:sldId id="373" r:id="rId4"/>
    <p:sldId id="386" r:id="rId5"/>
    <p:sldId id="387" r:id="rId6"/>
    <p:sldId id="388" r:id="rId7"/>
    <p:sldId id="424" r:id="rId8"/>
    <p:sldId id="286" r:id="rId9"/>
    <p:sldId id="287" r:id="rId10"/>
    <p:sldId id="412" r:id="rId11"/>
    <p:sldId id="374" r:id="rId12"/>
    <p:sldId id="375" r:id="rId13"/>
    <p:sldId id="340" r:id="rId14"/>
    <p:sldId id="341" r:id="rId15"/>
    <p:sldId id="427" r:id="rId16"/>
    <p:sldId id="399" r:id="rId17"/>
    <p:sldId id="400" r:id="rId18"/>
    <p:sldId id="404" r:id="rId19"/>
    <p:sldId id="419" r:id="rId20"/>
    <p:sldId id="440" r:id="rId21"/>
    <p:sldId id="429" r:id="rId22"/>
    <p:sldId id="430" r:id="rId23"/>
    <p:sldId id="441" r:id="rId24"/>
    <p:sldId id="420" r:id="rId25"/>
    <p:sldId id="415" r:id="rId26"/>
    <p:sldId id="421" r:id="rId27"/>
    <p:sldId id="442" r:id="rId28"/>
    <p:sldId id="416" r:id="rId29"/>
    <p:sldId id="407" r:id="rId30"/>
    <p:sldId id="408" r:id="rId31"/>
    <p:sldId id="289" r:id="rId32"/>
    <p:sldId id="290" r:id="rId33"/>
    <p:sldId id="355" r:id="rId34"/>
    <p:sldId id="291" r:id="rId35"/>
    <p:sldId id="292" r:id="rId36"/>
    <p:sldId id="431" r:id="rId37"/>
    <p:sldId id="347" r:id="rId38"/>
    <p:sldId id="358" r:id="rId39"/>
    <p:sldId id="422" r:id="rId40"/>
    <p:sldId id="348" r:id="rId41"/>
    <p:sldId id="296" r:id="rId42"/>
    <p:sldId id="297" r:id="rId43"/>
    <p:sldId id="360" r:id="rId44"/>
    <p:sldId id="359" r:id="rId45"/>
    <p:sldId id="376" r:id="rId46"/>
    <p:sldId id="443" r:id="rId47"/>
    <p:sldId id="298" r:id="rId48"/>
    <p:sldId id="351" r:id="rId49"/>
    <p:sldId id="380" r:id="rId50"/>
    <p:sldId id="301" r:id="rId51"/>
    <p:sldId id="382" r:id="rId52"/>
    <p:sldId id="383" r:id="rId53"/>
    <p:sldId id="384" r:id="rId54"/>
    <p:sldId id="304" r:id="rId55"/>
    <p:sldId id="305" r:id="rId56"/>
    <p:sldId id="306" r:id="rId57"/>
    <p:sldId id="391" r:id="rId58"/>
    <p:sldId id="392" r:id="rId59"/>
    <p:sldId id="393" r:id="rId60"/>
    <p:sldId id="438" r:id="rId61"/>
    <p:sldId id="444" r:id="rId62"/>
    <p:sldId id="437" r:id="rId63"/>
    <p:sldId id="439" r:id="rId64"/>
    <p:sldId id="307" r:id="rId65"/>
    <p:sldId id="356" r:id="rId66"/>
    <p:sldId id="309" r:id="rId67"/>
    <p:sldId id="357" r:id="rId68"/>
    <p:sldId id="377" r:id="rId69"/>
    <p:sldId id="311" r:id="rId70"/>
    <p:sldId id="395" r:id="rId71"/>
    <p:sldId id="394" r:id="rId72"/>
    <p:sldId id="385" r:id="rId73"/>
    <p:sldId id="316" r:id="rId74"/>
    <p:sldId id="370" r:id="rId75"/>
    <p:sldId id="318" r:id="rId76"/>
    <p:sldId id="320" r:id="rId77"/>
    <p:sldId id="321" r:id="rId78"/>
    <p:sldId id="322" r:id="rId79"/>
    <p:sldId id="323" r:id="rId80"/>
    <p:sldId id="328" r:id="rId81"/>
    <p:sldId id="396" r:id="rId82"/>
    <p:sldId id="378" r:id="rId83"/>
    <p:sldId id="331" r:id="rId84"/>
    <p:sldId id="332" r:id="rId85"/>
    <p:sldId id="334" r:id="rId86"/>
    <p:sldId id="445" r:id="rId87"/>
    <p:sldId id="397" r:id="rId88"/>
    <p:sldId id="432" r:id="rId89"/>
    <p:sldId id="425" r:id="rId90"/>
    <p:sldId id="426" r:id="rId91"/>
    <p:sldId id="411" r:id="rId92"/>
    <p:sldId id="398" r:id="rId93"/>
    <p:sldId id="433" r:id="rId94"/>
    <p:sldId id="446" r:id="rId95"/>
    <p:sldId id="434" r:id="rId96"/>
    <p:sldId id="435" r:id="rId97"/>
    <p:sldId id="436" r:id="rId98"/>
    <p:sldId id="335" r:id="rId9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0F1F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752"/>
    <p:restoredTop sz="94512"/>
  </p:normalViewPr>
  <p:slideViewPr>
    <p:cSldViewPr snapToGrid="0" snapToObjects="1">
      <p:cViewPr varScale="1">
        <p:scale>
          <a:sx n="181" d="100"/>
          <a:sy n="181" d="100"/>
        </p:scale>
        <p:origin x="1176" y="176"/>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E544C7-E2E7-8440-90F7-795380B73D76}" type="datetimeFigureOut">
              <a:rPr lang="en-US" smtClean="0"/>
              <a:t>6/2/22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FB6FE6-BEEB-1143-A5A6-B1C3CF5EF167}" type="slidenum">
              <a:rPr lang="en-US" smtClean="0"/>
              <a:t>‹#›</a:t>
            </a:fld>
            <a:endParaRPr lang="en-US"/>
          </a:p>
        </p:txBody>
      </p:sp>
    </p:spTree>
    <p:extLst>
      <p:ext uri="{BB962C8B-B14F-4D97-AF65-F5344CB8AC3E}">
        <p14:creationId xmlns:p14="http://schemas.microsoft.com/office/powerpoint/2010/main" val="1393276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0FB6FE6-BEEB-1143-A5A6-B1C3CF5EF167}" type="slidenum">
              <a:rPr lang="en-US" smtClean="0"/>
              <a:t>49</a:t>
            </a:fld>
            <a:endParaRPr lang="en-US"/>
          </a:p>
        </p:txBody>
      </p:sp>
    </p:spTree>
    <p:extLst>
      <p:ext uri="{BB962C8B-B14F-4D97-AF65-F5344CB8AC3E}">
        <p14:creationId xmlns:p14="http://schemas.microsoft.com/office/powerpoint/2010/main" val="1365176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n-AU"/>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C7D31352-7BE6-F44A-91AD-A4B2F2F591C1}" type="datetimeFigureOut">
              <a:rPr lang="en-US" smtClean="0"/>
              <a:t>6/2/22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1775698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Date Placeholder 3"/>
          <p:cNvSpPr>
            <a:spLocks noGrp="1"/>
          </p:cNvSpPr>
          <p:nvPr>
            <p:ph type="dt" sz="half" idx="10"/>
          </p:nvPr>
        </p:nvSpPr>
        <p:spPr/>
        <p:txBody>
          <a:bodyPr/>
          <a:lstStyle/>
          <a:p>
            <a:fld id="{C7D31352-7BE6-F44A-91AD-A4B2F2F591C1}" type="datetimeFigureOut">
              <a:rPr lang="en-US" smtClean="0"/>
              <a:t>6/2/22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2603278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AU"/>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Date Placeholder 3"/>
          <p:cNvSpPr>
            <a:spLocks noGrp="1"/>
          </p:cNvSpPr>
          <p:nvPr>
            <p:ph type="dt" sz="half" idx="10"/>
          </p:nvPr>
        </p:nvSpPr>
        <p:spPr/>
        <p:txBody>
          <a:bodyPr/>
          <a:lstStyle/>
          <a:p>
            <a:fld id="{C7D31352-7BE6-F44A-91AD-A4B2F2F591C1}" type="datetimeFigureOut">
              <a:rPr lang="en-US" smtClean="0"/>
              <a:t>6/2/22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2873130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Date Placeholder 3"/>
          <p:cNvSpPr>
            <a:spLocks noGrp="1"/>
          </p:cNvSpPr>
          <p:nvPr>
            <p:ph type="dt" sz="half" idx="10"/>
          </p:nvPr>
        </p:nvSpPr>
        <p:spPr/>
        <p:txBody>
          <a:bodyPr/>
          <a:lstStyle/>
          <a:p>
            <a:fld id="{C7D31352-7BE6-F44A-91AD-A4B2F2F591C1}" type="datetimeFigureOut">
              <a:rPr lang="en-US" smtClean="0"/>
              <a:t>6/2/22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1285406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AU"/>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C7D31352-7BE6-F44A-91AD-A4B2F2F591C1}" type="datetimeFigureOut">
              <a:rPr lang="en-US" smtClean="0"/>
              <a:t>6/2/22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3491350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5" name="Date Placeholder 4"/>
          <p:cNvSpPr>
            <a:spLocks noGrp="1"/>
          </p:cNvSpPr>
          <p:nvPr>
            <p:ph type="dt" sz="half" idx="10"/>
          </p:nvPr>
        </p:nvSpPr>
        <p:spPr/>
        <p:txBody>
          <a:bodyPr/>
          <a:lstStyle/>
          <a:p>
            <a:fld id="{C7D31352-7BE6-F44A-91AD-A4B2F2F591C1}" type="datetimeFigureOut">
              <a:rPr lang="en-US" smtClean="0"/>
              <a:t>6/2/22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1257880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7" name="Date Placeholder 6"/>
          <p:cNvSpPr>
            <a:spLocks noGrp="1"/>
          </p:cNvSpPr>
          <p:nvPr>
            <p:ph type="dt" sz="half" idx="10"/>
          </p:nvPr>
        </p:nvSpPr>
        <p:spPr/>
        <p:txBody>
          <a:bodyPr/>
          <a:lstStyle/>
          <a:p>
            <a:fld id="{C7D31352-7BE6-F44A-91AD-A4B2F2F591C1}" type="datetimeFigureOut">
              <a:rPr lang="en-US" smtClean="0"/>
              <a:t>6/2/22</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1091549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p>
        </p:txBody>
      </p:sp>
      <p:sp>
        <p:nvSpPr>
          <p:cNvPr id="3" name="Date Placeholder 2"/>
          <p:cNvSpPr>
            <a:spLocks noGrp="1"/>
          </p:cNvSpPr>
          <p:nvPr>
            <p:ph type="dt" sz="half" idx="10"/>
          </p:nvPr>
        </p:nvSpPr>
        <p:spPr/>
        <p:txBody>
          <a:bodyPr/>
          <a:lstStyle/>
          <a:p>
            <a:fld id="{C7D31352-7BE6-F44A-91AD-A4B2F2F591C1}" type="datetimeFigureOut">
              <a:rPr lang="en-US" smtClean="0"/>
              <a:t>6/2/22</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617889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D31352-7BE6-F44A-91AD-A4B2F2F591C1}" type="datetimeFigureOut">
              <a:rPr lang="en-US" smtClean="0"/>
              <a:t>6/2/22</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2366280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AU"/>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AU"/>
              <a:t>Click to edit Master text styles</a:t>
            </a:r>
          </a:p>
        </p:txBody>
      </p:sp>
      <p:sp>
        <p:nvSpPr>
          <p:cNvPr id="5" name="Date Placeholder 4"/>
          <p:cNvSpPr>
            <a:spLocks noGrp="1"/>
          </p:cNvSpPr>
          <p:nvPr>
            <p:ph type="dt" sz="half" idx="10"/>
          </p:nvPr>
        </p:nvSpPr>
        <p:spPr/>
        <p:txBody>
          <a:bodyPr/>
          <a:lstStyle/>
          <a:p>
            <a:fld id="{C7D31352-7BE6-F44A-91AD-A4B2F2F591C1}" type="datetimeFigureOut">
              <a:rPr lang="en-US" smtClean="0"/>
              <a:t>6/2/22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1951843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AU"/>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AU"/>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AU"/>
              <a:t>Click to edit Master text styles</a:t>
            </a:r>
          </a:p>
        </p:txBody>
      </p:sp>
      <p:sp>
        <p:nvSpPr>
          <p:cNvPr id="5" name="Date Placeholder 4"/>
          <p:cNvSpPr>
            <a:spLocks noGrp="1"/>
          </p:cNvSpPr>
          <p:nvPr>
            <p:ph type="dt" sz="half" idx="10"/>
          </p:nvPr>
        </p:nvSpPr>
        <p:spPr/>
        <p:txBody>
          <a:bodyPr/>
          <a:lstStyle/>
          <a:p>
            <a:fld id="{C7D31352-7BE6-F44A-91AD-A4B2F2F591C1}" type="datetimeFigureOut">
              <a:rPr lang="en-US" smtClean="0"/>
              <a:t>6/2/22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548910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D31352-7BE6-F44A-91AD-A4B2F2F591C1}" type="datetimeFigureOut">
              <a:rPr lang="en-US" smtClean="0"/>
              <a:t>6/2/22</a:t>
            </a:fld>
            <a:endParaRPr lang="en-AU"/>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FB80929-8AD6-A44E-A022-A7CE04137689}" type="slidenum">
              <a:rPr lang="en-AU" smtClean="0"/>
              <a:t>‹#›</a:t>
            </a:fld>
            <a:endParaRPr lang="en-AU"/>
          </a:p>
        </p:txBody>
      </p:sp>
    </p:spTree>
    <p:extLst>
      <p:ext uri="{BB962C8B-B14F-4D97-AF65-F5344CB8AC3E}">
        <p14:creationId xmlns:p14="http://schemas.microsoft.com/office/powerpoint/2010/main" val="13872735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42900" rtl="0" eaLnBrk="1" latinLnBrk="0" hangingPunct="1">
        <a:spcBef>
          <a:spcPct val="0"/>
        </a:spcBef>
        <a:buNone/>
        <a:defRPr sz="3300" kern="1200" baseline="0">
          <a:solidFill>
            <a:schemeClr val="accent6">
              <a:lumMod val="50000"/>
            </a:schemeClr>
          </a:solidFill>
          <a:latin typeface="Powderfinger-Type" charset="0"/>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tiff"/></Relationships>
</file>

<file path=ppt/slides/_rels/slide1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hyperlink" Target="http://www.apnic.net/"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www.commbank.com.au/"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www.commbank.com.au/"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code.google.com/p/chromium/codesearch#chromium/src/net/http/transport_security_state_static.json"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code.google.com/p/chromium/codesearch#chromium/src/net/http/transport_security_state_static.json"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code.google.com/p/chromium/codesearch#chromium/src/net/http/transport_security_state_static.json" TargetMode="External"/><Relationship Id="rId1" Type="http://schemas.openxmlformats.org/officeDocument/2006/relationships/slideLayout" Target="../slideLayouts/slideLayout2.xml"/><Relationship Id="rId4" Type="http://schemas.openxmlformats.org/officeDocument/2006/relationships/image" Target="../media/image43.tiff"/></Relationships>
</file>

<file path=ppt/slides/_rels/slide6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9652" y="465517"/>
            <a:ext cx="6156684" cy="1620179"/>
          </a:xfrm>
        </p:spPr>
        <p:txBody>
          <a:bodyPr/>
          <a:lstStyle/>
          <a:p>
            <a:r>
              <a:rPr lang="en-US" dirty="0"/>
              <a:t>Security</a:t>
            </a:r>
          </a:p>
        </p:txBody>
      </p:sp>
      <p:sp>
        <p:nvSpPr>
          <p:cNvPr id="3" name="Subtitle 2"/>
          <p:cNvSpPr>
            <a:spLocks noGrp="1"/>
          </p:cNvSpPr>
          <p:nvPr>
            <p:ph type="subTitle" idx="1"/>
          </p:nvPr>
        </p:nvSpPr>
        <p:spPr>
          <a:xfrm>
            <a:off x="1655676" y="2895786"/>
            <a:ext cx="6156684" cy="1314450"/>
          </a:xfrm>
        </p:spPr>
        <p:txBody>
          <a:bodyPr>
            <a:normAutofit/>
          </a:bodyPr>
          <a:lstStyle/>
          <a:p>
            <a:pPr algn="r"/>
            <a:r>
              <a:rPr lang="en-US" sz="1200" dirty="0">
                <a:solidFill>
                  <a:schemeClr val="bg1">
                    <a:lumMod val="65000"/>
                  </a:schemeClr>
                </a:solidFill>
                <a:latin typeface="AhnbergHand" charset="0"/>
                <a:ea typeface="AhnbergHand" charset="0"/>
                <a:cs typeface="AhnbergHand" charset="0"/>
              </a:rPr>
              <a:t>Geoff Huston</a:t>
            </a:r>
          </a:p>
          <a:p>
            <a:pPr algn="r"/>
            <a:r>
              <a:rPr lang="en-US" sz="1200" dirty="0">
                <a:solidFill>
                  <a:schemeClr val="bg1">
                    <a:lumMod val="65000"/>
                  </a:schemeClr>
                </a:solidFill>
                <a:latin typeface="AhnbergHand" charset="0"/>
                <a:ea typeface="AhnbergHand" charset="0"/>
                <a:cs typeface="AhnbergHand" charset="0"/>
              </a:rPr>
              <a:t>Chief Scientist, APNIC</a:t>
            </a:r>
          </a:p>
        </p:txBody>
      </p:sp>
      <p:pic>
        <p:nvPicPr>
          <p:cNvPr id="4" name="Picture 3">
            <a:extLst>
              <a:ext uri="{FF2B5EF4-FFF2-40B4-BE49-F238E27FC236}">
                <a16:creationId xmlns:a16="http://schemas.microsoft.com/office/drawing/2014/main" id="{9407DAAE-B3EC-6A43-A779-2FE661D593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9979" y="3425789"/>
            <a:ext cx="416357" cy="4376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503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Hang on</a:t>
            </a:r>
            <a:r>
              <a:rPr lang="is-IS" dirty="0"/>
              <a:t>…</a:t>
            </a:r>
            <a:endParaRPr lang="en-US" dirty="0"/>
          </a:p>
        </p:txBody>
      </p:sp>
      <p:sp>
        <p:nvSpPr>
          <p:cNvPr id="3" name="Content Placeholder 2"/>
          <p:cNvSpPr>
            <a:spLocks noGrp="1"/>
          </p:cNvSpPr>
          <p:nvPr>
            <p:ph idx="1"/>
          </p:nvPr>
        </p:nvSpPr>
        <p:spPr/>
        <p:txBody>
          <a:bodyPr>
            <a:normAutofit/>
          </a:bodyPr>
          <a:lstStyle/>
          <a:p>
            <a:pPr marL="0" indent="0">
              <a:buNone/>
            </a:pPr>
            <a:r>
              <a:rPr lang="en-US" sz="1200" dirty="0">
                <a:latin typeface="Menlo" charset="0"/>
                <a:ea typeface="Menlo" charset="0"/>
                <a:cs typeface="Menlo" charset="0"/>
              </a:rPr>
              <a:t>$ dig -x 23.215.58.96 +short</a:t>
            </a:r>
          </a:p>
          <a:p>
            <a:pPr marL="0" indent="0">
              <a:buNone/>
            </a:pPr>
            <a:r>
              <a:rPr lang="en-US" sz="1200" dirty="0">
                <a:latin typeface="Menlo" charset="0"/>
                <a:ea typeface="Menlo" charset="0"/>
                <a:cs typeface="Menlo" charset="0"/>
              </a:rPr>
              <a:t>a23-215-58-96.deploy.static.akamaitechnologies.com.</a:t>
            </a:r>
          </a:p>
          <a:p>
            <a:pPr marL="0" indent="0">
              <a:buNone/>
            </a:pPr>
            <a:endParaRPr lang="en-US" sz="1500" dirty="0"/>
          </a:p>
          <a:p>
            <a:pPr marL="0" indent="0">
              <a:buNone/>
            </a:pPr>
            <a:r>
              <a:rPr lang="en-US" sz="1500" dirty="0"/>
              <a:t>That</a:t>
            </a:r>
            <a:r>
              <a:rPr lang="uk-UA" sz="1500" dirty="0"/>
              <a:t>’</a:t>
            </a:r>
            <a:r>
              <a:rPr lang="en-US" sz="1500" dirty="0"/>
              <a:t>s </a:t>
            </a:r>
            <a:r>
              <a:rPr lang="en-US" sz="1500" b="1" dirty="0"/>
              <a:t>not</a:t>
            </a:r>
            <a:r>
              <a:rPr lang="en-US" sz="1500" dirty="0"/>
              <a:t> an IP addresses that was allocated to the Commonwealth Bank!</a:t>
            </a:r>
          </a:p>
          <a:p>
            <a:pPr marL="0" indent="0">
              <a:buNone/>
            </a:pPr>
            <a:endParaRPr lang="en-US" sz="1500" dirty="0"/>
          </a:p>
          <a:p>
            <a:pPr marL="300038" lvl="1" indent="0">
              <a:buNone/>
            </a:pPr>
            <a:r>
              <a:rPr lang="en-US" sz="1500" dirty="0"/>
              <a:t>The Commonwealth Bank of Australia has the address blocks </a:t>
            </a:r>
          </a:p>
          <a:p>
            <a:pPr marL="300038" lvl="1" indent="0">
              <a:buNone/>
            </a:pPr>
            <a:r>
              <a:rPr lang="nb-NO" sz="1500" dirty="0"/>
              <a:t>140.168.0.0 - 140.168.255.255 and </a:t>
            </a:r>
          </a:p>
          <a:p>
            <a:pPr marL="300038" lvl="1" indent="0">
              <a:buNone/>
            </a:pPr>
            <a:r>
              <a:rPr lang="hr-HR" sz="1500" dirty="0"/>
              <a:t>203.17.185.0 - 203.17.185.255</a:t>
            </a:r>
          </a:p>
          <a:p>
            <a:pPr marL="0" indent="0">
              <a:buNone/>
            </a:pPr>
            <a:endParaRPr lang="hr-HR" sz="1500" dirty="0">
              <a:ea typeface="Menlo" charset="0"/>
              <a:cs typeface="Menlo" charset="0"/>
            </a:endParaRPr>
          </a:p>
        </p:txBody>
      </p:sp>
    </p:spTree>
    <p:extLst>
      <p:ext uri="{BB962C8B-B14F-4D97-AF65-F5344CB8AC3E}">
        <p14:creationId xmlns:p14="http://schemas.microsoft.com/office/powerpoint/2010/main" val="2622552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Hang on</a:t>
            </a:r>
            <a:r>
              <a:rPr lang="is-IS" dirty="0"/>
              <a:t>…</a:t>
            </a:r>
            <a:endParaRPr lang="en-US" dirty="0"/>
          </a:p>
        </p:txBody>
      </p:sp>
      <p:sp>
        <p:nvSpPr>
          <p:cNvPr id="3" name="Content Placeholder 2"/>
          <p:cNvSpPr>
            <a:spLocks noGrp="1"/>
          </p:cNvSpPr>
          <p:nvPr>
            <p:ph idx="1"/>
          </p:nvPr>
        </p:nvSpPr>
        <p:spPr/>
        <p:txBody>
          <a:bodyPr>
            <a:normAutofit/>
          </a:bodyPr>
          <a:lstStyle/>
          <a:p>
            <a:pPr marL="0" indent="0">
              <a:buNone/>
            </a:pPr>
            <a:r>
              <a:rPr lang="en-US" sz="1200" dirty="0">
                <a:latin typeface="Menlo" charset="0"/>
                <a:ea typeface="Menlo" charset="0"/>
                <a:cs typeface="Menlo" charset="0"/>
              </a:rPr>
              <a:t>$ dig -x 23.215.58.96 +short</a:t>
            </a:r>
          </a:p>
          <a:p>
            <a:pPr marL="0" indent="0">
              <a:buNone/>
            </a:pPr>
            <a:r>
              <a:rPr lang="en-US" sz="1200" dirty="0">
                <a:latin typeface="Menlo" charset="0"/>
                <a:ea typeface="Menlo" charset="0"/>
                <a:cs typeface="Menlo" charset="0"/>
              </a:rPr>
              <a:t>a23-215-58-96.deploy.static.akamaitechnologies.com.</a:t>
            </a:r>
          </a:p>
          <a:p>
            <a:pPr marL="0" indent="0">
              <a:buNone/>
            </a:pPr>
            <a:endParaRPr lang="en-US" sz="1200" dirty="0">
              <a:latin typeface="Menlo" charset="0"/>
              <a:ea typeface="Menlo" charset="0"/>
              <a:cs typeface="Menlo" charset="0"/>
            </a:endParaRPr>
          </a:p>
          <a:p>
            <a:pPr marL="0" indent="0">
              <a:buNone/>
            </a:pPr>
            <a:r>
              <a:rPr lang="hr-HR" sz="1500" dirty="0" err="1">
                <a:ea typeface="Menlo" charset="0"/>
                <a:cs typeface="Menlo" charset="0"/>
              </a:rPr>
              <a:t>That’s</a:t>
            </a:r>
            <a:r>
              <a:rPr lang="hr-HR" sz="1500" dirty="0">
                <a:ea typeface="Menlo" charset="0"/>
                <a:cs typeface="Menlo" charset="0"/>
              </a:rPr>
              <a:t> </a:t>
            </a:r>
            <a:r>
              <a:rPr lang="hr-HR" sz="1500" dirty="0" err="1">
                <a:ea typeface="Menlo" charset="0"/>
                <a:cs typeface="Menlo" charset="0"/>
              </a:rPr>
              <a:t>an</a:t>
            </a:r>
            <a:r>
              <a:rPr lang="hr-HR" sz="1500" dirty="0">
                <a:ea typeface="Menlo" charset="0"/>
                <a:cs typeface="Menlo" charset="0"/>
              </a:rPr>
              <a:t> </a:t>
            </a:r>
            <a:r>
              <a:rPr lang="hr-HR" sz="1500" dirty="0" err="1">
                <a:ea typeface="Menlo" charset="0"/>
                <a:cs typeface="Menlo" charset="0"/>
              </a:rPr>
              <a:t>Akamai</a:t>
            </a:r>
            <a:r>
              <a:rPr lang="hr-HR" sz="1500" dirty="0">
                <a:ea typeface="Menlo" charset="0"/>
                <a:cs typeface="Menlo" charset="0"/>
              </a:rPr>
              <a:t> IP </a:t>
            </a:r>
            <a:r>
              <a:rPr lang="hr-HR" sz="1500" dirty="0" err="1">
                <a:ea typeface="Menlo" charset="0"/>
                <a:cs typeface="Menlo" charset="0"/>
              </a:rPr>
              <a:t>address</a:t>
            </a:r>
            <a:r>
              <a:rPr lang="hr-HR" sz="1500" dirty="0">
                <a:ea typeface="Menlo" charset="0"/>
                <a:cs typeface="Menlo" charset="0"/>
              </a:rPr>
              <a:t> </a:t>
            </a:r>
          </a:p>
          <a:p>
            <a:pPr marL="0" indent="0">
              <a:buNone/>
            </a:pPr>
            <a:endParaRPr lang="hr-HR" sz="1500" dirty="0">
              <a:ea typeface="Menlo" charset="0"/>
              <a:cs typeface="Menlo" charset="0"/>
            </a:endParaRPr>
          </a:p>
          <a:p>
            <a:pPr marL="0" indent="0">
              <a:buNone/>
            </a:pPr>
            <a:r>
              <a:rPr lang="hr-HR" sz="1500" dirty="0" err="1">
                <a:ea typeface="Menlo" charset="0"/>
                <a:cs typeface="Menlo" charset="0"/>
              </a:rPr>
              <a:t>And</a:t>
            </a:r>
            <a:r>
              <a:rPr lang="hr-HR" sz="1500" dirty="0">
                <a:ea typeface="Menlo" charset="0"/>
                <a:cs typeface="Menlo" charset="0"/>
              </a:rPr>
              <a:t> </a:t>
            </a:r>
            <a:r>
              <a:rPr lang="hr-HR" sz="1500" dirty="0" err="1">
                <a:ea typeface="Menlo" charset="0"/>
                <a:cs typeface="Menlo" charset="0"/>
              </a:rPr>
              <a:t>I’m</a:t>
            </a:r>
            <a:r>
              <a:rPr lang="hr-HR" sz="1500" dirty="0">
                <a:ea typeface="Menlo" charset="0"/>
                <a:cs typeface="Menlo" charset="0"/>
              </a:rPr>
              <a:t> NOT a </a:t>
            </a:r>
            <a:r>
              <a:rPr lang="hr-HR" sz="1500" dirty="0" err="1">
                <a:ea typeface="Menlo" charset="0"/>
                <a:cs typeface="Menlo" charset="0"/>
              </a:rPr>
              <a:t>customer</a:t>
            </a:r>
            <a:r>
              <a:rPr lang="hr-HR" sz="1500" dirty="0">
                <a:ea typeface="Menlo" charset="0"/>
                <a:cs typeface="Menlo" charset="0"/>
              </a:rPr>
              <a:t> </a:t>
            </a:r>
            <a:r>
              <a:rPr lang="hr-HR" sz="1500" dirty="0" err="1">
                <a:ea typeface="Menlo" charset="0"/>
                <a:cs typeface="Menlo" charset="0"/>
              </a:rPr>
              <a:t>of</a:t>
            </a:r>
            <a:r>
              <a:rPr lang="hr-HR" sz="1500" dirty="0">
                <a:ea typeface="Menlo" charset="0"/>
                <a:cs typeface="Menlo" charset="0"/>
              </a:rPr>
              <a:t> </a:t>
            </a:r>
            <a:r>
              <a:rPr lang="hr-HR" sz="1500" dirty="0" err="1">
                <a:ea typeface="Menlo" charset="0"/>
                <a:cs typeface="Menlo" charset="0"/>
              </a:rPr>
              <a:t>the</a:t>
            </a:r>
            <a:r>
              <a:rPr lang="hr-HR" sz="1500" dirty="0">
                <a:ea typeface="Menlo" charset="0"/>
                <a:cs typeface="Menlo" charset="0"/>
              </a:rPr>
              <a:t> Internet Bank </a:t>
            </a:r>
            <a:r>
              <a:rPr lang="hr-HR" sz="1500" dirty="0" err="1">
                <a:ea typeface="Menlo" charset="0"/>
                <a:cs typeface="Menlo" charset="0"/>
              </a:rPr>
              <a:t>of</a:t>
            </a:r>
            <a:r>
              <a:rPr lang="hr-HR" sz="1500" dirty="0">
                <a:ea typeface="Menlo" charset="0"/>
                <a:cs typeface="Menlo" charset="0"/>
              </a:rPr>
              <a:t> </a:t>
            </a:r>
            <a:r>
              <a:rPr lang="hr-HR" sz="1500" dirty="0" err="1">
                <a:ea typeface="Menlo" charset="0"/>
                <a:cs typeface="Menlo" charset="0"/>
              </a:rPr>
              <a:t>Akamai</a:t>
            </a:r>
            <a:r>
              <a:rPr lang="hr-HR" sz="1500" dirty="0">
                <a:ea typeface="Menlo" charset="0"/>
                <a:cs typeface="Menlo" charset="0"/>
              </a:rPr>
              <a:t>!</a:t>
            </a:r>
            <a:br>
              <a:rPr lang="hr-HR" sz="1500" dirty="0">
                <a:ea typeface="Menlo" charset="0"/>
                <a:cs typeface="Menlo" charset="0"/>
              </a:rPr>
            </a:br>
            <a:endParaRPr lang="hr-HR" sz="1500" dirty="0">
              <a:ea typeface="Menlo" charset="0"/>
              <a:cs typeface="Menlo" charset="0"/>
            </a:endParaRPr>
          </a:p>
          <a:p>
            <a:pPr marL="0" indent="0">
              <a:buNone/>
            </a:pPr>
            <a:r>
              <a:rPr lang="hr-HR" sz="1500" dirty="0" err="1">
                <a:ea typeface="Menlo" charset="0"/>
                <a:cs typeface="Menlo" charset="0"/>
              </a:rPr>
              <a:t>Why</a:t>
            </a:r>
            <a:r>
              <a:rPr lang="hr-HR" sz="1500" dirty="0">
                <a:ea typeface="Menlo" charset="0"/>
                <a:cs typeface="Menlo" charset="0"/>
              </a:rPr>
              <a:t> </a:t>
            </a:r>
            <a:r>
              <a:rPr lang="hr-HR" sz="1500" dirty="0" err="1">
                <a:ea typeface="Menlo" charset="0"/>
                <a:cs typeface="Menlo" charset="0"/>
              </a:rPr>
              <a:t>should</a:t>
            </a:r>
            <a:r>
              <a:rPr lang="hr-HR" sz="1500" dirty="0">
                <a:ea typeface="Menlo" charset="0"/>
                <a:cs typeface="Menlo" charset="0"/>
              </a:rPr>
              <a:t> </a:t>
            </a:r>
            <a:r>
              <a:rPr lang="hr-HR" sz="1500" dirty="0" err="1">
                <a:ea typeface="Menlo" charset="0"/>
                <a:cs typeface="Menlo" charset="0"/>
              </a:rPr>
              <a:t>my</a:t>
            </a:r>
            <a:r>
              <a:rPr lang="hr-HR" sz="1500" dirty="0">
                <a:ea typeface="Menlo" charset="0"/>
                <a:cs typeface="Menlo" charset="0"/>
              </a:rPr>
              <a:t> browser trust </a:t>
            </a:r>
            <a:r>
              <a:rPr lang="hr-HR" sz="1500" dirty="0" err="1">
                <a:ea typeface="Menlo" charset="0"/>
                <a:cs typeface="Menlo" charset="0"/>
              </a:rPr>
              <a:t>that</a:t>
            </a:r>
            <a:r>
              <a:rPr lang="hr-HR" sz="1500" dirty="0">
                <a:ea typeface="Menlo" charset="0"/>
                <a:cs typeface="Menlo" charset="0"/>
              </a:rPr>
              <a:t> 23.215.58.96 </a:t>
            </a:r>
            <a:r>
              <a:rPr lang="hr-HR" sz="1500" dirty="0" err="1">
                <a:ea typeface="Menlo" charset="0"/>
                <a:cs typeface="Menlo" charset="0"/>
              </a:rPr>
              <a:t>is</a:t>
            </a:r>
            <a:r>
              <a:rPr lang="hr-HR" sz="1500" dirty="0">
                <a:ea typeface="Menlo" charset="0"/>
                <a:cs typeface="Menlo" charset="0"/>
              </a:rPr>
              <a:t> </a:t>
            </a:r>
            <a:r>
              <a:rPr lang="hr-HR" sz="1500" dirty="0" err="1">
                <a:ea typeface="Menlo" charset="0"/>
                <a:cs typeface="Menlo" charset="0"/>
              </a:rPr>
              <a:t>really</a:t>
            </a:r>
            <a:r>
              <a:rPr lang="hr-HR" sz="1500" dirty="0">
                <a:ea typeface="Menlo" charset="0"/>
                <a:cs typeface="Menlo" charset="0"/>
              </a:rPr>
              <a:t> </a:t>
            </a:r>
            <a:r>
              <a:rPr lang="hr-HR" sz="1500" dirty="0" err="1">
                <a:ea typeface="Menlo" charset="0"/>
                <a:cs typeface="Menlo" charset="0"/>
              </a:rPr>
              <a:t>the</a:t>
            </a:r>
            <a:r>
              <a:rPr lang="hr-HR" sz="1500" dirty="0">
                <a:ea typeface="Menlo" charset="0"/>
                <a:cs typeface="Menlo" charset="0"/>
              </a:rPr>
              <a:t> </a:t>
            </a:r>
            <a:r>
              <a:rPr lang="hr-HR" sz="1500" dirty="0" err="1">
                <a:ea typeface="Menlo" charset="0"/>
                <a:cs typeface="Menlo" charset="0"/>
              </a:rPr>
              <a:t>authentic</a:t>
            </a:r>
            <a:r>
              <a:rPr lang="hr-HR" sz="1500" dirty="0">
                <a:ea typeface="Menlo" charset="0"/>
                <a:cs typeface="Menlo" charset="0"/>
              </a:rPr>
              <a:t> web site for </a:t>
            </a:r>
            <a:r>
              <a:rPr lang="hr-HR" sz="1500" dirty="0" err="1">
                <a:ea typeface="Menlo" charset="0"/>
                <a:cs typeface="Menlo" charset="0"/>
              </a:rPr>
              <a:t>the</a:t>
            </a:r>
            <a:r>
              <a:rPr lang="hr-HR" sz="1500" dirty="0">
                <a:ea typeface="Menlo" charset="0"/>
                <a:cs typeface="Menlo" charset="0"/>
              </a:rPr>
              <a:t> Commonwealth Bank </a:t>
            </a:r>
            <a:r>
              <a:rPr lang="hr-HR" sz="1500" dirty="0" err="1">
                <a:ea typeface="Menlo" charset="0"/>
                <a:cs typeface="Menlo" charset="0"/>
              </a:rPr>
              <a:t>of</a:t>
            </a:r>
            <a:r>
              <a:rPr lang="hr-HR" sz="1500" dirty="0">
                <a:ea typeface="Menlo" charset="0"/>
                <a:cs typeface="Menlo" charset="0"/>
              </a:rPr>
              <a:t> Australia, </a:t>
            </a:r>
            <a:r>
              <a:rPr lang="hr-HR" sz="1500" dirty="0" err="1">
                <a:ea typeface="Menlo" charset="0"/>
                <a:cs typeface="Menlo" charset="0"/>
              </a:rPr>
              <a:t>and</a:t>
            </a:r>
            <a:r>
              <a:rPr lang="hr-HR" sz="1500" dirty="0">
                <a:ea typeface="Menlo" charset="0"/>
                <a:cs typeface="Menlo" charset="0"/>
              </a:rPr>
              <a:t> </a:t>
            </a:r>
            <a:r>
              <a:rPr lang="hr-HR" sz="1500" dirty="0" err="1">
                <a:ea typeface="Menlo" charset="0"/>
                <a:cs typeface="Menlo" charset="0"/>
              </a:rPr>
              <a:t>not</a:t>
            </a:r>
            <a:r>
              <a:rPr lang="hr-HR" sz="1500" dirty="0">
                <a:ea typeface="Menlo" charset="0"/>
                <a:cs typeface="Menlo" charset="0"/>
              </a:rPr>
              <a:t> some </a:t>
            </a:r>
            <a:r>
              <a:rPr lang="hr-HR" sz="1500" dirty="0" err="1">
                <a:ea typeface="Menlo" charset="0"/>
                <a:cs typeface="Menlo" charset="0"/>
              </a:rPr>
              <a:t>dastardly</a:t>
            </a:r>
            <a:r>
              <a:rPr lang="hr-HR" sz="1500" dirty="0">
                <a:ea typeface="Menlo" charset="0"/>
                <a:cs typeface="Menlo" charset="0"/>
              </a:rPr>
              <a:t> </a:t>
            </a:r>
            <a:r>
              <a:rPr lang="hr-HR" sz="1500" dirty="0" err="1">
                <a:ea typeface="Menlo" charset="0"/>
                <a:cs typeface="Menlo" charset="0"/>
              </a:rPr>
              <a:t>evil</a:t>
            </a:r>
            <a:r>
              <a:rPr lang="hr-HR" sz="1500" dirty="0">
                <a:ea typeface="Menlo" charset="0"/>
                <a:cs typeface="Menlo" charset="0"/>
              </a:rPr>
              <a:t> </a:t>
            </a:r>
            <a:r>
              <a:rPr lang="hr-HR" sz="1500" dirty="0" err="1">
                <a:ea typeface="Menlo" charset="0"/>
                <a:cs typeface="Menlo" charset="0"/>
              </a:rPr>
              <a:t>scam</a:t>
            </a:r>
            <a:r>
              <a:rPr lang="hr-HR" sz="1500" dirty="0">
                <a:ea typeface="Menlo" charset="0"/>
                <a:cs typeface="Menlo" charset="0"/>
              </a:rPr>
              <a:t> </a:t>
            </a:r>
            <a:r>
              <a:rPr lang="hr-HR" sz="1500" dirty="0" err="1">
                <a:ea typeface="Menlo" charset="0"/>
                <a:cs typeface="Menlo" charset="0"/>
              </a:rPr>
              <a:t>designed</a:t>
            </a:r>
            <a:r>
              <a:rPr lang="hr-HR" sz="1500" dirty="0">
                <a:ea typeface="Menlo" charset="0"/>
                <a:cs typeface="Menlo" charset="0"/>
              </a:rPr>
              <a:t> to </a:t>
            </a:r>
            <a:r>
              <a:rPr lang="hr-HR" sz="1500" dirty="0" err="1">
                <a:ea typeface="Menlo" charset="0"/>
                <a:cs typeface="Menlo" charset="0"/>
              </a:rPr>
              <a:t>steal</a:t>
            </a:r>
            <a:r>
              <a:rPr lang="hr-HR" sz="1500" dirty="0">
                <a:ea typeface="Menlo" charset="0"/>
                <a:cs typeface="Menlo" charset="0"/>
              </a:rPr>
              <a:t> </a:t>
            </a:r>
            <a:r>
              <a:rPr lang="hr-HR" sz="1500" dirty="0" err="1">
                <a:ea typeface="Menlo" charset="0"/>
                <a:cs typeface="Menlo" charset="0"/>
              </a:rPr>
              <a:t>my</a:t>
            </a:r>
            <a:r>
              <a:rPr lang="hr-HR" sz="1500" dirty="0">
                <a:ea typeface="Menlo" charset="0"/>
                <a:cs typeface="Menlo" charset="0"/>
              </a:rPr>
              <a:t> </a:t>
            </a:r>
            <a:r>
              <a:rPr lang="hr-HR" sz="1500" dirty="0" err="1">
                <a:ea typeface="Menlo" charset="0"/>
                <a:cs typeface="Menlo" charset="0"/>
              </a:rPr>
              <a:t>passwords</a:t>
            </a:r>
            <a:r>
              <a:rPr lang="hr-HR" sz="1500" dirty="0">
                <a:ea typeface="Menlo" charset="0"/>
                <a:cs typeface="Menlo" charset="0"/>
              </a:rPr>
              <a:t> </a:t>
            </a:r>
            <a:r>
              <a:rPr lang="hr-HR" sz="1500" dirty="0" err="1">
                <a:ea typeface="Menlo" charset="0"/>
                <a:cs typeface="Menlo" charset="0"/>
              </a:rPr>
              <a:t>and</a:t>
            </a:r>
            <a:r>
              <a:rPr lang="hr-HR" sz="1500" dirty="0">
                <a:ea typeface="Menlo" charset="0"/>
                <a:cs typeface="Menlo" charset="0"/>
              </a:rPr>
              <a:t> </a:t>
            </a:r>
            <a:r>
              <a:rPr lang="hr-HR" sz="1500" dirty="0" err="1">
                <a:ea typeface="Menlo" charset="0"/>
                <a:cs typeface="Menlo" charset="0"/>
              </a:rPr>
              <a:t>my</a:t>
            </a:r>
            <a:r>
              <a:rPr lang="hr-HR" sz="1500" dirty="0">
                <a:ea typeface="Menlo" charset="0"/>
                <a:cs typeface="Menlo" charset="0"/>
              </a:rPr>
              <a:t> </a:t>
            </a:r>
            <a:r>
              <a:rPr lang="hr-HR" sz="1500" dirty="0" err="1">
                <a:ea typeface="Menlo" charset="0"/>
                <a:cs typeface="Menlo" charset="0"/>
              </a:rPr>
              <a:t>money</a:t>
            </a:r>
            <a:r>
              <a:rPr lang="hr-HR" sz="1500" dirty="0">
                <a:ea typeface="Menlo" charset="0"/>
                <a:cs typeface="Menlo" charset="0"/>
              </a:rPr>
              <a:t>?</a:t>
            </a:r>
          </a:p>
          <a:p>
            <a:pPr marL="0" indent="0">
              <a:buNone/>
            </a:pPr>
            <a:endParaRPr lang="hr-HR" sz="1500" dirty="0">
              <a:ea typeface="Menlo" charset="0"/>
              <a:cs typeface="Menlo" charset="0"/>
            </a:endParaRPr>
          </a:p>
          <a:p>
            <a:pPr marL="0" indent="0">
              <a:buNone/>
            </a:pPr>
            <a:r>
              <a:rPr lang="hr-HR" sz="1500" dirty="0" err="1">
                <a:ea typeface="Menlo" charset="0"/>
                <a:cs typeface="Menlo" charset="0"/>
              </a:rPr>
              <a:t>And</a:t>
            </a:r>
            <a:r>
              <a:rPr lang="hr-HR" sz="1500" dirty="0">
                <a:ea typeface="Menlo" charset="0"/>
                <a:cs typeface="Menlo" charset="0"/>
              </a:rPr>
              <a:t> </a:t>
            </a:r>
            <a:r>
              <a:rPr lang="hr-HR" sz="1500" dirty="0" err="1">
                <a:ea typeface="Menlo" charset="0"/>
                <a:cs typeface="Menlo" charset="0"/>
              </a:rPr>
              <a:t>why</a:t>
            </a:r>
            <a:r>
              <a:rPr lang="hr-HR" sz="1500" dirty="0">
                <a:ea typeface="Menlo" charset="0"/>
                <a:cs typeface="Menlo" charset="0"/>
              </a:rPr>
              <a:t> </a:t>
            </a:r>
            <a:r>
              <a:rPr lang="hr-HR" sz="1500" dirty="0" err="1">
                <a:ea typeface="Menlo" charset="0"/>
                <a:cs typeface="Menlo" charset="0"/>
              </a:rPr>
              <a:t>should</a:t>
            </a:r>
            <a:r>
              <a:rPr lang="hr-HR" sz="1500" dirty="0">
                <a:ea typeface="Menlo" charset="0"/>
                <a:cs typeface="Menlo" charset="0"/>
              </a:rPr>
              <a:t> I trust </a:t>
            </a:r>
            <a:r>
              <a:rPr lang="hr-HR" sz="1500" dirty="0" err="1">
                <a:ea typeface="Menlo" charset="0"/>
                <a:cs typeface="Menlo" charset="0"/>
              </a:rPr>
              <a:t>my</a:t>
            </a:r>
            <a:r>
              <a:rPr lang="hr-HR" sz="1500" dirty="0">
                <a:ea typeface="Menlo" charset="0"/>
                <a:cs typeface="Menlo" charset="0"/>
              </a:rPr>
              <a:t> browser?</a:t>
            </a:r>
          </a:p>
        </p:txBody>
      </p:sp>
      <p:sp>
        <p:nvSpPr>
          <p:cNvPr id="4" name="Freeform 3">
            <a:extLst>
              <a:ext uri="{FF2B5EF4-FFF2-40B4-BE49-F238E27FC236}">
                <a16:creationId xmlns:a16="http://schemas.microsoft.com/office/drawing/2014/main" id="{C63FBBA5-028A-AB4D-BEF1-1C3B945A08F0}"/>
              </a:ext>
            </a:extLst>
          </p:cNvPr>
          <p:cNvSpPr/>
          <p:nvPr/>
        </p:nvSpPr>
        <p:spPr>
          <a:xfrm>
            <a:off x="1315735" y="1138728"/>
            <a:ext cx="1210196" cy="335339"/>
          </a:xfrm>
          <a:custGeom>
            <a:avLst/>
            <a:gdLst>
              <a:gd name="connsiteX0" fmla="*/ 0 w 1613594"/>
              <a:gd name="connsiteY0" fmla="*/ 385797 h 447119"/>
              <a:gd name="connsiteX1" fmla="*/ 1418897 w 1613594"/>
              <a:gd name="connsiteY1" fmla="*/ 427838 h 447119"/>
              <a:gd name="connsiteX2" fmla="*/ 1481959 w 1613594"/>
              <a:gd name="connsiteY2" fmla="*/ 112528 h 447119"/>
              <a:gd name="connsiteX3" fmla="*/ 304800 w 1613594"/>
              <a:gd name="connsiteY3" fmla="*/ 7425 h 447119"/>
              <a:gd name="connsiteX4" fmla="*/ 31531 w 1613594"/>
              <a:gd name="connsiteY4" fmla="*/ 291204 h 447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594" h="447119">
                <a:moveTo>
                  <a:pt x="0" y="385797"/>
                </a:moveTo>
                <a:cubicBezTo>
                  <a:pt x="585952" y="429590"/>
                  <a:pt x="1171904" y="473383"/>
                  <a:pt x="1418897" y="427838"/>
                </a:cubicBezTo>
                <a:cubicBezTo>
                  <a:pt x="1665890" y="382293"/>
                  <a:pt x="1667642" y="182597"/>
                  <a:pt x="1481959" y="112528"/>
                </a:cubicBezTo>
                <a:cubicBezTo>
                  <a:pt x="1296276" y="42459"/>
                  <a:pt x="546538" y="-22354"/>
                  <a:pt x="304800" y="7425"/>
                </a:cubicBezTo>
                <a:cubicBezTo>
                  <a:pt x="63062" y="37204"/>
                  <a:pt x="47296" y="164204"/>
                  <a:pt x="31531" y="291204"/>
                </a:cubicBezTo>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5" name="Freeform 4">
            <a:extLst>
              <a:ext uri="{FF2B5EF4-FFF2-40B4-BE49-F238E27FC236}">
                <a16:creationId xmlns:a16="http://schemas.microsoft.com/office/drawing/2014/main" id="{DD951EC2-C022-BD4E-928B-30E79B5987DE}"/>
              </a:ext>
            </a:extLst>
          </p:cNvPr>
          <p:cNvSpPr/>
          <p:nvPr/>
        </p:nvSpPr>
        <p:spPr>
          <a:xfrm>
            <a:off x="1802512" y="1512797"/>
            <a:ext cx="236642" cy="441444"/>
          </a:xfrm>
          <a:custGeom>
            <a:avLst/>
            <a:gdLst>
              <a:gd name="connsiteX0" fmla="*/ 42253 w 315522"/>
              <a:gd name="connsiteY0" fmla="*/ 588592 h 588592"/>
              <a:gd name="connsiteX1" fmla="*/ 168377 w 315522"/>
              <a:gd name="connsiteY1" fmla="*/ 84095 h 588592"/>
              <a:gd name="connsiteX2" fmla="*/ 212 w 315522"/>
              <a:gd name="connsiteY2" fmla="*/ 199709 h 588592"/>
              <a:gd name="connsiteX3" fmla="*/ 210419 w 315522"/>
              <a:gd name="connsiteY3" fmla="*/ 12 h 588592"/>
              <a:gd name="connsiteX4" fmla="*/ 315522 w 315522"/>
              <a:gd name="connsiteY4" fmla="*/ 210219 h 58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522" h="588592">
                <a:moveTo>
                  <a:pt x="42253" y="588592"/>
                </a:moveTo>
                <a:cubicBezTo>
                  <a:pt x="108818" y="368750"/>
                  <a:pt x="175384" y="148909"/>
                  <a:pt x="168377" y="84095"/>
                </a:cubicBezTo>
                <a:cubicBezTo>
                  <a:pt x="161370" y="19281"/>
                  <a:pt x="-6795" y="213723"/>
                  <a:pt x="212" y="199709"/>
                </a:cubicBezTo>
                <a:cubicBezTo>
                  <a:pt x="7219" y="185695"/>
                  <a:pt x="157867" y="-1740"/>
                  <a:pt x="210419" y="12"/>
                </a:cubicBezTo>
                <a:cubicBezTo>
                  <a:pt x="262971" y="1764"/>
                  <a:pt x="289246" y="105991"/>
                  <a:pt x="315522" y="210219"/>
                </a:cubicBezTo>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81525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major question</a:t>
            </a:r>
            <a:r>
              <a:rPr lang="is-IS" dirty="0"/>
              <a:t>…</a:t>
            </a:r>
            <a:endParaRPr lang="en-US" dirty="0"/>
          </a:p>
        </p:txBody>
      </p:sp>
      <p:sp>
        <p:nvSpPr>
          <p:cNvPr id="3" name="Content Placeholder 2"/>
          <p:cNvSpPr>
            <a:spLocks noGrp="1"/>
          </p:cNvSpPr>
          <p:nvPr>
            <p:ph idx="1"/>
          </p:nvPr>
        </p:nvSpPr>
        <p:spPr/>
        <p:txBody>
          <a:bodyPr>
            <a:normAutofit/>
          </a:bodyPr>
          <a:lstStyle/>
          <a:p>
            <a:pPr marL="0" indent="0">
              <a:buNone/>
            </a:pPr>
            <a:r>
              <a:rPr lang="hr-HR" sz="1500" dirty="0">
                <a:latin typeface="AhnbergHand" pitchFamily="2" charset="0"/>
                <a:ea typeface="Menlo" charset="0"/>
                <a:cs typeface="Menlo" charset="0"/>
              </a:rPr>
              <a:t>How </a:t>
            </a:r>
            <a:r>
              <a:rPr lang="hr-HR" sz="1500" dirty="0" err="1">
                <a:latin typeface="AhnbergHand" pitchFamily="2" charset="0"/>
                <a:ea typeface="Menlo" charset="0"/>
                <a:cs typeface="Menlo" charset="0"/>
              </a:rPr>
              <a:t>does</a:t>
            </a:r>
            <a:r>
              <a:rPr lang="hr-HR" sz="1500" dirty="0">
                <a:latin typeface="AhnbergHand" pitchFamily="2" charset="0"/>
                <a:ea typeface="Menlo" charset="0"/>
                <a:cs typeface="Menlo" charset="0"/>
              </a:rPr>
              <a:t> </a:t>
            </a:r>
            <a:r>
              <a:rPr lang="hr-HR" sz="1500" dirty="0" err="1">
                <a:latin typeface="AhnbergHand" pitchFamily="2" charset="0"/>
                <a:ea typeface="Menlo" charset="0"/>
                <a:cs typeface="Menlo" charset="0"/>
              </a:rPr>
              <a:t>my</a:t>
            </a:r>
            <a:r>
              <a:rPr lang="hr-HR" sz="1500" dirty="0">
                <a:latin typeface="AhnbergHand" pitchFamily="2" charset="0"/>
                <a:ea typeface="Menlo" charset="0"/>
                <a:cs typeface="Menlo" charset="0"/>
              </a:rPr>
              <a:t> browser </a:t>
            </a:r>
            <a:r>
              <a:rPr lang="hr-HR" sz="1500" dirty="0" err="1">
                <a:latin typeface="AhnbergHand" pitchFamily="2" charset="0"/>
                <a:ea typeface="Menlo" charset="0"/>
                <a:cs typeface="Menlo" charset="0"/>
              </a:rPr>
              <a:t>tell</a:t>
            </a:r>
            <a:r>
              <a:rPr lang="hr-HR" sz="1500" dirty="0">
                <a:latin typeface="AhnbergHand" pitchFamily="2" charset="0"/>
                <a:ea typeface="Menlo" charset="0"/>
                <a:cs typeface="Menlo" charset="0"/>
              </a:rPr>
              <a:t> </a:t>
            </a:r>
            <a:r>
              <a:rPr lang="hr-HR" sz="1500" dirty="0" err="1">
                <a:latin typeface="AhnbergHand" pitchFamily="2" charset="0"/>
                <a:ea typeface="Menlo" charset="0"/>
                <a:cs typeface="Menlo" charset="0"/>
              </a:rPr>
              <a:t>the</a:t>
            </a:r>
            <a:r>
              <a:rPr lang="hr-HR" sz="1500" dirty="0">
                <a:latin typeface="AhnbergHand" pitchFamily="2" charset="0"/>
                <a:ea typeface="Menlo" charset="0"/>
                <a:cs typeface="Menlo" charset="0"/>
              </a:rPr>
              <a:t> </a:t>
            </a:r>
            <a:r>
              <a:rPr lang="hr-HR" sz="1500" dirty="0" err="1">
                <a:latin typeface="AhnbergHand" pitchFamily="2" charset="0"/>
                <a:ea typeface="Menlo" charset="0"/>
                <a:cs typeface="Menlo" charset="0"/>
              </a:rPr>
              <a:t>difference</a:t>
            </a:r>
            <a:r>
              <a:rPr lang="hr-HR" sz="1500" dirty="0">
                <a:latin typeface="AhnbergHand" pitchFamily="2" charset="0"/>
                <a:ea typeface="Menlo" charset="0"/>
                <a:cs typeface="Menlo" charset="0"/>
              </a:rPr>
              <a:t> </a:t>
            </a:r>
            <a:r>
              <a:rPr lang="hr-HR" sz="1500" dirty="0" err="1">
                <a:latin typeface="AhnbergHand" pitchFamily="2" charset="0"/>
                <a:ea typeface="Menlo" charset="0"/>
                <a:cs typeface="Menlo" charset="0"/>
              </a:rPr>
              <a:t>between</a:t>
            </a:r>
            <a:r>
              <a:rPr lang="hr-HR" sz="1500" dirty="0">
                <a:latin typeface="AhnbergHand" pitchFamily="2" charset="0"/>
                <a:ea typeface="Menlo" charset="0"/>
                <a:cs typeface="Menlo" charset="0"/>
              </a:rPr>
              <a:t> </a:t>
            </a:r>
            <a:r>
              <a:rPr lang="hr-HR" sz="1500" dirty="0" err="1">
                <a:latin typeface="AhnbergHand" pitchFamily="2" charset="0"/>
                <a:ea typeface="Menlo" charset="0"/>
                <a:cs typeface="Menlo" charset="0"/>
              </a:rPr>
              <a:t>an</a:t>
            </a:r>
            <a:r>
              <a:rPr lang="hr-HR" sz="1500" dirty="0">
                <a:latin typeface="AhnbergHand" pitchFamily="2" charset="0"/>
                <a:ea typeface="Menlo" charset="0"/>
                <a:cs typeface="Menlo" charset="0"/>
              </a:rPr>
              <a:t> </a:t>
            </a:r>
            <a:r>
              <a:rPr lang="hr-HR" sz="1500" dirty="0" err="1">
                <a:latin typeface="AhnbergHand" pitchFamily="2" charset="0"/>
                <a:ea typeface="Menlo" charset="0"/>
                <a:cs typeface="Menlo" charset="0"/>
              </a:rPr>
              <a:t>intended</a:t>
            </a:r>
            <a:r>
              <a:rPr lang="hr-HR" sz="1500" dirty="0">
                <a:latin typeface="AhnbergHand" pitchFamily="2" charset="0"/>
                <a:ea typeface="Menlo" charset="0"/>
                <a:cs typeface="Menlo" charset="0"/>
              </a:rPr>
              <a:t> </a:t>
            </a:r>
            <a:r>
              <a:rPr lang="hr-HR" sz="1500" dirty="0" err="1">
                <a:latin typeface="AhnbergHand" pitchFamily="2" charset="0"/>
                <a:ea typeface="Menlo" charset="0"/>
                <a:cs typeface="Menlo" charset="0"/>
              </a:rPr>
              <a:t>truth</a:t>
            </a:r>
            <a:r>
              <a:rPr lang="hr-HR" sz="1500" dirty="0">
                <a:latin typeface="AhnbergHand" pitchFamily="2" charset="0"/>
                <a:ea typeface="Menlo" charset="0"/>
                <a:cs typeface="Menlo" charset="0"/>
              </a:rPr>
              <a:t> </a:t>
            </a:r>
            <a:r>
              <a:rPr lang="hr-HR" sz="1500" dirty="0" err="1">
                <a:latin typeface="AhnbergHand" pitchFamily="2" charset="0"/>
                <a:ea typeface="Menlo" charset="0"/>
                <a:cs typeface="Menlo" charset="0"/>
              </a:rPr>
              <a:t>and</a:t>
            </a:r>
            <a:r>
              <a:rPr lang="hr-HR" sz="1500" dirty="0">
                <a:latin typeface="AhnbergHand" pitchFamily="2" charset="0"/>
                <a:ea typeface="Menlo" charset="0"/>
                <a:cs typeface="Menlo" charset="0"/>
              </a:rPr>
              <a:t> a </a:t>
            </a:r>
            <a:r>
              <a:rPr lang="hr-HR" sz="1500" dirty="0" err="1">
                <a:latin typeface="AhnbergHand" pitchFamily="2" charset="0"/>
                <a:ea typeface="Menlo" charset="0"/>
                <a:cs typeface="Menlo" charset="0"/>
              </a:rPr>
              <a:t>dastardly</a:t>
            </a:r>
            <a:r>
              <a:rPr lang="hr-HR" sz="1500" dirty="0">
                <a:latin typeface="AhnbergHand" pitchFamily="2" charset="0"/>
                <a:ea typeface="Menlo" charset="0"/>
                <a:cs typeface="Menlo" charset="0"/>
              </a:rPr>
              <a:t> </a:t>
            </a:r>
            <a:r>
              <a:rPr lang="hr-HR" sz="1500" dirty="0" err="1">
                <a:latin typeface="AhnbergHand" pitchFamily="2" charset="0"/>
                <a:ea typeface="Menlo" charset="0"/>
                <a:cs typeface="Menlo" charset="0"/>
              </a:rPr>
              <a:t>lie</a:t>
            </a:r>
            <a:r>
              <a:rPr lang="hr-HR" sz="1500" dirty="0">
                <a:latin typeface="AhnbergHand" pitchFamily="2" charset="0"/>
                <a:ea typeface="Menlo" charset="0"/>
                <a:cs typeface="Menlo" charset="0"/>
              </a:rPr>
              <a:t>?</a:t>
            </a:r>
            <a:endParaRPr lang="en-US" sz="1500" dirty="0">
              <a:latin typeface="AhnbergHand" pitchFamily="2" charset="0"/>
              <a:ea typeface="Menlo" charset="0"/>
              <a:cs typeface="Menlo" charset="0"/>
            </a:endParaRPr>
          </a:p>
        </p:txBody>
      </p:sp>
    </p:spTree>
    <p:extLst>
      <p:ext uri="{BB962C8B-B14F-4D97-AF65-F5344CB8AC3E}">
        <p14:creationId xmlns:p14="http://schemas.microsoft.com/office/powerpoint/2010/main" val="3389722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It’s all about cryptography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7038" y="2112295"/>
            <a:ext cx="1642145" cy="692144"/>
          </a:xfrm>
          <a:prstGeom prst="rect">
            <a:avLst/>
          </a:prstGeom>
        </p:spPr>
      </p:pic>
      <p:pic>
        <p:nvPicPr>
          <p:cNvPr id="6" name="Picture 5"/>
          <p:cNvPicPr>
            <a:picLocks noChangeAspect="1"/>
          </p:cNvPicPr>
          <p:nvPr/>
        </p:nvPicPr>
        <p:blipFill>
          <a:blip r:embed="rId3"/>
          <a:stretch>
            <a:fillRect/>
          </a:stretch>
        </p:blipFill>
        <p:spPr>
          <a:xfrm>
            <a:off x="4798858" y="2891712"/>
            <a:ext cx="872627" cy="584660"/>
          </a:xfrm>
          <a:prstGeom prst="rect">
            <a:avLst/>
          </a:prstGeom>
        </p:spPr>
      </p:pic>
      <p:pic>
        <p:nvPicPr>
          <p:cNvPr id="7" name="Picture 6"/>
          <p:cNvPicPr>
            <a:picLocks noChangeAspect="1"/>
          </p:cNvPicPr>
          <p:nvPr/>
        </p:nvPicPr>
        <p:blipFill>
          <a:blip r:embed="rId4"/>
          <a:stretch>
            <a:fillRect/>
          </a:stretch>
        </p:blipFill>
        <p:spPr>
          <a:xfrm>
            <a:off x="3684867" y="2272235"/>
            <a:ext cx="1439236" cy="619477"/>
          </a:xfrm>
          <a:prstGeom prst="rect">
            <a:avLst/>
          </a:prstGeom>
        </p:spPr>
      </p:pic>
      <p:pic>
        <p:nvPicPr>
          <p:cNvPr id="8" name="Picture 7"/>
          <p:cNvPicPr>
            <a:picLocks noChangeAspect="1"/>
          </p:cNvPicPr>
          <p:nvPr/>
        </p:nvPicPr>
        <p:blipFill>
          <a:blip r:embed="rId5"/>
          <a:stretch>
            <a:fillRect/>
          </a:stretch>
        </p:blipFill>
        <p:spPr>
          <a:xfrm>
            <a:off x="2896924" y="2891711"/>
            <a:ext cx="1807303" cy="1343202"/>
          </a:xfrm>
          <a:prstGeom prst="rect">
            <a:avLst/>
          </a:prstGeom>
        </p:spPr>
      </p:pic>
      <p:pic>
        <p:nvPicPr>
          <p:cNvPr id="9" name="Picture 8"/>
          <p:cNvPicPr>
            <a:picLocks noChangeAspect="1"/>
          </p:cNvPicPr>
          <p:nvPr/>
        </p:nvPicPr>
        <p:blipFill>
          <a:blip r:embed="rId6"/>
          <a:stretch>
            <a:fillRect/>
          </a:stretch>
        </p:blipFill>
        <p:spPr>
          <a:xfrm>
            <a:off x="2055741" y="1824447"/>
            <a:ext cx="1682361" cy="1141166"/>
          </a:xfrm>
          <a:prstGeom prst="rect">
            <a:avLst/>
          </a:prstGeom>
        </p:spPr>
      </p:pic>
    </p:spTree>
    <p:extLst>
      <p:ext uri="{BB962C8B-B14F-4D97-AF65-F5344CB8AC3E}">
        <p14:creationId xmlns:p14="http://schemas.microsoft.com/office/powerpoint/2010/main" val="369766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 Key Cryptography</a:t>
            </a:r>
          </a:p>
        </p:txBody>
      </p:sp>
      <p:sp>
        <p:nvSpPr>
          <p:cNvPr id="3" name="Content Placeholder 2"/>
          <p:cNvSpPr>
            <a:spLocks noGrp="1"/>
          </p:cNvSpPr>
          <p:nvPr>
            <p:ph idx="1"/>
          </p:nvPr>
        </p:nvSpPr>
        <p:spPr>
          <a:xfrm>
            <a:off x="1647497" y="1543052"/>
            <a:ext cx="3797485" cy="2545854"/>
          </a:xfrm>
        </p:spPr>
        <p:txBody>
          <a:bodyPr>
            <a:normAutofit fontScale="85000" lnSpcReduction="20000"/>
          </a:bodyPr>
          <a:lstStyle/>
          <a:p>
            <a:pPr marL="0" indent="0">
              <a:buNone/>
            </a:pPr>
            <a:r>
              <a:rPr lang="en-US" dirty="0"/>
              <a:t>Pick a </a:t>
            </a:r>
            <a:r>
              <a:rPr lang="en-US" b="1" dirty="0"/>
              <a:t>pair</a:t>
            </a:r>
            <a:r>
              <a:rPr lang="en-US" dirty="0"/>
              <a:t> of keys such that:</a:t>
            </a:r>
          </a:p>
          <a:p>
            <a:pPr lvl="1"/>
            <a:r>
              <a:rPr lang="en-US" dirty="0"/>
              <a:t>Messages encoded with one key can only be decoded with the other key</a:t>
            </a:r>
          </a:p>
          <a:p>
            <a:pPr lvl="1"/>
            <a:r>
              <a:rPr lang="en-US" dirty="0"/>
              <a:t>Knowledge of the value of one key does not infer the value of the other key</a:t>
            </a:r>
          </a:p>
          <a:p>
            <a:pPr lvl="1"/>
            <a:r>
              <a:rPr lang="en-US" dirty="0"/>
              <a:t>Make one key </a:t>
            </a:r>
            <a:r>
              <a:rPr lang="en-US" b="1" dirty="0"/>
              <a:t>public</a:t>
            </a:r>
            <a:r>
              <a:rPr lang="en-US" dirty="0"/>
              <a:t>, and keep the other a closely guarded </a:t>
            </a:r>
            <a:r>
              <a:rPr lang="en-US" b="1" dirty="0"/>
              <a:t>private</a:t>
            </a:r>
            <a:r>
              <a:rPr lang="en-US" dirty="0"/>
              <a:t> secret</a:t>
            </a:r>
          </a:p>
        </p:txBody>
      </p:sp>
      <p:pic>
        <p:nvPicPr>
          <p:cNvPr id="7" name="Picture 6">
            <a:extLst>
              <a:ext uri="{FF2B5EF4-FFF2-40B4-BE49-F238E27FC236}">
                <a16:creationId xmlns:a16="http://schemas.microsoft.com/office/drawing/2014/main" id="{FFE39575-117C-4D46-81C3-3DFD41E5443E}"/>
              </a:ext>
            </a:extLst>
          </p:cNvPr>
          <p:cNvPicPr>
            <a:picLocks noChangeAspect="1"/>
          </p:cNvPicPr>
          <p:nvPr/>
        </p:nvPicPr>
        <p:blipFill>
          <a:blip r:embed="rId2"/>
          <a:stretch>
            <a:fillRect/>
          </a:stretch>
        </p:blipFill>
        <p:spPr>
          <a:xfrm>
            <a:off x="5444982" y="1830154"/>
            <a:ext cx="2408576" cy="1734175"/>
          </a:xfrm>
          <a:prstGeom prst="rect">
            <a:avLst/>
          </a:prstGeom>
        </p:spPr>
      </p:pic>
    </p:spTree>
    <p:extLst>
      <p:ext uri="{BB962C8B-B14F-4D97-AF65-F5344CB8AC3E}">
        <p14:creationId xmlns:p14="http://schemas.microsoft.com/office/powerpoint/2010/main" val="19990890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263FC-C18D-78C3-6090-071F03171FE5}"/>
              </a:ext>
            </a:extLst>
          </p:cNvPr>
          <p:cNvSpPr>
            <a:spLocks noGrp="1"/>
          </p:cNvSpPr>
          <p:nvPr>
            <p:ph type="title"/>
          </p:nvPr>
        </p:nvSpPr>
        <p:spPr/>
        <p:txBody>
          <a:bodyPr/>
          <a:lstStyle/>
          <a:p>
            <a:r>
              <a:rPr lang="en-AU" dirty="0"/>
              <a:t>This is important</a:t>
            </a:r>
          </a:p>
        </p:txBody>
      </p:sp>
      <p:sp>
        <p:nvSpPr>
          <p:cNvPr id="3" name="Content Placeholder 2">
            <a:extLst>
              <a:ext uri="{FF2B5EF4-FFF2-40B4-BE49-F238E27FC236}">
                <a16:creationId xmlns:a16="http://schemas.microsoft.com/office/drawing/2014/main" id="{159F2648-D571-0DFE-2618-BE4A1DB1E5FB}"/>
              </a:ext>
            </a:extLst>
          </p:cNvPr>
          <p:cNvSpPr>
            <a:spLocks noGrp="1"/>
          </p:cNvSpPr>
          <p:nvPr>
            <p:ph idx="1"/>
          </p:nvPr>
        </p:nvSpPr>
        <p:spPr/>
        <p:txBody>
          <a:bodyPr>
            <a:normAutofit fontScale="92500"/>
          </a:bodyPr>
          <a:lstStyle/>
          <a:p>
            <a:pPr marL="0" indent="0">
              <a:buNone/>
            </a:pPr>
            <a:r>
              <a:rPr lang="en-AU" dirty="0"/>
              <a:t>So I will repeat it:</a:t>
            </a:r>
          </a:p>
          <a:p>
            <a:pPr lvl="1"/>
            <a:r>
              <a:rPr lang="en-AU" dirty="0"/>
              <a:t>Using public/private key cryptography requires a pair of keys (A,B) such that:</a:t>
            </a:r>
          </a:p>
          <a:p>
            <a:pPr lvl="2"/>
            <a:r>
              <a:rPr lang="en-AU" dirty="0"/>
              <a:t>Anything encrypted using key A can ONLY be decrypted using key B, and no other key</a:t>
            </a:r>
          </a:p>
          <a:p>
            <a:pPr lvl="2"/>
            <a:r>
              <a:rPr lang="en-AU" dirty="0"/>
              <a:t>Anything encrypted using key B can ONLY be decrypted using key A, and no other key</a:t>
            </a:r>
          </a:p>
          <a:p>
            <a:pPr lvl="2"/>
            <a:r>
              <a:rPr lang="en-AU" dirty="0"/>
              <a:t>Knowing the value of one key WILL NOT let you work out the value of the other key anytime soon!</a:t>
            </a:r>
          </a:p>
          <a:p>
            <a:pPr marL="0" indent="0">
              <a:buNone/>
            </a:pPr>
            <a:r>
              <a:rPr lang="en-AU" dirty="0"/>
              <a:t>This form of asymmetric cryptography lies at the heart of the Internet’s security framework</a:t>
            </a:r>
          </a:p>
        </p:txBody>
      </p:sp>
    </p:spTree>
    <p:extLst>
      <p:ext uri="{BB962C8B-B14F-4D97-AF65-F5344CB8AC3E}">
        <p14:creationId xmlns:p14="http://schemas.microsoft.com/office/powerpoint/2010/main" val="38509120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9165C-8C72-1F4E-B1C0-DD1FF92C775E}"/>
              </a:ext>
            </a:extLst>
          </p:cNvPr>
          <p:cNvSpPr>
            <a:spLocks noGrp="1"/>
          </p:cNvSpPr>
          <p:nvPr>
            <p:ph type="title"/>
          </p:nvPr>
        </p:nvSpPr>
        <p:spPr/>
        <p:txBody>
          <a:bodyPr>
            <a:normAutofit/>
          </a:bodyPr>
          <a:lstStyle/>
          <a:p>
            <a:r>
              <a:rPr lang="en-AU" dirty="0"/>
              <a:t>Public/Private Key Pairs</a:t>
            </a:r>
          </a:p>
        </p:txBody>
      </p:sp>
      <p:sp>
        <p:nvSpPr>
          <p:cNvPr id="3" name="Content Placeholder 2">
            <a:extLst>
              <a:ext uri="{FF2B5EF4-FFF2-40B4-BE49-F238E27FC236}">
                <a16:creationId xmlns:a16="http://schemas.microsoft.com/office/drawing/2014/main" id="{761C313F-4103-3F47-A8AD-04151131513E}"/>
              </a:ext>
            </a:extLst>
          </p:cNvPr>
          <p:cNvSpPr>
            <a:spLocks noGrp="1"/>
          </p:cNvSpPr>
          <p:nvPr>
            <p:ph idx="1"/>
          </p:nvPr>
        </p:nvSpPr>
        <p:spPr>
          <a:xfrm>
            <a:off x="2163817" y="1436634"/>
            <a:ext cx="6212621" cy="3394472"/>
          </a:xfrm>
        </p:spPr>
        <p:txBody>
          <a:bodyPr>
            <a:normAutofit/>
          </a:bodyPr>
          <a:lstStyle/>
          <a:p>
            <a:pPr marL="0" indent="0">
              <a:buNone/>
            </a:pPr>
            <a:r>
              <a:rPr lang="en-AU" sz="1800" dirty="0"/>
              <a:t>If I have a copy of your PUBLIC key,  and you encrypt a message with your PRIVATE key, and I can decrypt the message using your public key </a:t>
            </a:r>
          </a:p>
          <a:p>
            <a:r>
              <a:rPr lang="en-AU" sz="1800" dirty="0"/>
              <a:t>I know no one has tampered with your original message</a:t>
            </a:r>
          </a:p>
          <a:p>
            <a:r>
              <a:rPr lang="en-AU" sz="1800" dirty="0"/>
              <a:t>I am confident that no one else has seen the contents of the message while it was passed through the network</a:t>
            </a:r>
          </a:p>
          <a:p>
            <a:r>
              <a:rPr lang="en-AU" sz="1800" dirty="0"/>
              <a:t>And I know it was you that sent it.</a:t>
            </a:r>
          </a:p>
          <a:p>
            <a:r>
              <a:rPr lang="en-AU" sz="1800" dirty="0"/>
              <a:t>And you can’t deny it.</a:t>
            </a:r>
          </a:p>
        </p:txBody>
      </p:sp>
    </p:spTree>
    <p:extLst>
      <p:ext uri="{BB962C8B-B14F-4D97-AF65-F5344CB8AC3E}">
        <p14:creationId xmlns:p14="http://schemas.microsoft.com/office/powerpoint/2010/main" val="13372610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249C-0652-F34A-B000-138D18B75F73}"/>
              </a:ext>
            </a:extLst>
          </p:cNvPr>
          <p:cNvSpPr>
            <a:spLocks noGrp="1"/>
          </p:cNvSpPr>
          <p:nvPr>
            <p:ph type="title"/>
          </p:nvPr>
        </p:nvSpPr>
        <p:spPr/>
        <p:txBody>
          <a:bodyPr/>
          <a:lstStyle/>
          <a:p>
            <a:r>
              <a:rPr lang="en-AU" dirty="0"/>
              <a:t>Public Key Certificates</a:t>
            </a:r>
          </a:p>
        </p:txBody>
      </p:sp>
      <p:sp>
        <p:nvSpPr>
          <p:cNvPr id="3" name="Content Placeholder 2">
            <a:extLst>
              <a:ext uri="{FF2B5EF4-FFF2-40B4-BE49-F238E27FC236}">
                <a16:creationId xmlns:a16="http://schemas.microsoft.com/office/drawing/2014/main" id="{9E044FC1-E1DA-D249-BFBB-47C74EC5C77B}"/>
              </a:ext>
            </a:extLst>
          </p:cNvPr>
          <p:cNvSpPr>
            <a:spLocks noGrp="1"/>
          </p:cNvSpPr>
          <p:nvPr>
            <p:ph idx="1"/>
          </p:nvPr>
        </p:nvSpPr>
        <p:spPr/>
        <p:txBody>
          <a:bodyPr>
            <a:normAutofit/>
          </a:bodyPr>
          <a:lstStyle/>
          <a:p>
            <a:pPr marL="0" indent="0">
              <a:buNone/>
            </a:pPr>
            <a:r>
              <a:rPr lang="en-AU" sz="1800" dirty="0"/>
              <a:t>But how do I know this is YOUR public key?</a:t>
            </a:r>
          </a:p>
          <a:p>
            <a:pPr lvl="1"/>
            <a:r>
              <a:rPr lang="en-AU" sz="1500" dirty="0"/>
              <a:t>And not the public key of some dastardly evil agent pretending to be you?</a:t>
            </a:r>
          </a:p>
          <a:p>
            <a:endParaRPr lang="en-AU" sz="1800" dirty="0"/>
          </a:p>
          <a:p>
            <a:r>
              <a:rPr lang="en-AU" sz="1800" dirty="0"/>
              <a:t>I don’t know you</a:t>
            </a:r>
          </a:p>
          <a:p>
            <a:r>
              <a:rPr lang="en-AU" sz="1800" dirty="0"/>
              <a:t>I’ve never met you</a:t>
            </a:r>
          </a:p>
          <a:p>
            <a:r>
              <a:rPr lang="en-AU" sz="1800" dirty="0"/>
              <a:t>So I have absolutely no clue if this public key value is yours or not!</a:t>
            </a:r>
          </a:p>
          <a:p>
            <a:endParaRPr lang="en-AU" sz="1800" dirty="0"/>
          </a:p>
          <a:p>
            <a:endParaRPr lang="en-AU" sz="1800" dirty="0"/>
          </a:p>
        </p:txBody>
      </p:sp>
    </p:spTree>
    <p:extLst>
      <p:ext uri="{BB962C8B-B14F-4D97-AF65-F5344CB8AC3E}">
        <p14:creationId xmlns:p14="http://schemas.microsoft.com/office/powerpoint/2010/main" val="2707867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249C-0652-F34A-B000-138D18B75F73}"/>
              </a:ext>
            </a:extLst>
          </p:cNvPr>
          <p:cNvSpPr>
            <a:spLocks noGrp="1"/>
          </p:cNvSpPr>
          <p:nvPr>
            <p:ph type="title"/>
          </p:nvPr>
        </p:nvSpPr>
        <p:spPr/>
        <p:txBody>
          <a:bodyPr/>
          <a:lstStyle/>
          <a:p>
            <a:r>
              <a:rPr lang="en-AU" dirty="0"/>
              <a:t>Public Key Certificates</a:t>
            </a:r>
          </a:p>
        </p:txBody>
      </p:sp>
      <p:sp>
        <p:nvSpPr>
          <p:cNvPr id="3" name="Content Placeholder 2">
            <a:extLst>
              <a:ext uri="{FF2B5EF4-FFF2-40B4-BE49-F238E27FC236}">
                <a16:creationId xmlns:a16="http://schemas.microsoft.com/office/drawing/2014/main" id="{9E044FC1-E1DA-D249-BFBB-47C74EC5C77B}"/>
              </a:ext>
            </a:extLst>
          </p:cNvPr>
          <p:cNvSpPr>
            <a:spLocks noGrp="1"/>
          </p:cNvSpPr>
          <p:nvPr>
            <p:ph idx="1"/>
          </p:nvPr>
        </p:nvSpPr>
        <p:spPr/>
        <p:txBody>
          <a:bodyPr>
            <a:normAutofit/>
          </a:bodyPr>
          <a:lstStyle/>
          <a:p>
            <a:pPr marL="0" indent="0">
              <a:buNone/>
            </a:pPr>
            <a:r>
              <a:rPr lang="en-AU" sz="1725" dirty="0"/>
              <a:t>What if I ‘trust’ an intermediary*?</a:t>
            </a:r>
          </a:p>
          <a:p>
            <a:pPr lvl="1"/>
            <a:r>
              <a:rPr lang="en-AU" sz="1725" dirty="0"/>
              <a:t>Who has contacted you and validated your identity and conducted a ‘proof of possession’ test that you have control of a private key that matches your public key</a:t>
            </a:r>
          </a:p>
          <a:p>
            <a:r>
              <a:rPr lang="en-AU" sz="1725" dirty="0"/>
              <a:t>Then if the intermediary signs an attestation that this is your public key (with their private key) then I would be able to trust this public key</a:t>
            </a:r>
          </a:p>
          <a:p>
            <a:r>
              <a:rPr lang="en-AU" sz="1725" dirty="0"/>
              <a:t>This ‘attestation’ takes the form of a “public key certificate”</a:t>
            </a:r>
          </a:p>
          <a:p>
            <a:endParaRPr lang="en-AU" sz="1725" dirty="0"/>
          </a:p>
        </p:txBody>
      </p:sp>
      <p:sp>
        <p:nvSpPr>
          <p:cNvPr id="4" name="TextBox 3">
            <a:extLst>
              <a:ext uri="{FF2B5EF4-FFF2-40B4-BE49-F238E27FC236}">
                <a16:creationId xmlns:a16="http://schemas.microsoft.com/office/drawing/2014/main" id="{3BE53675-36C9-ECF4-A5A3-22407BAE8CD7}"/>
              </a:ext>
            </a:extLst>
          </p:cNvPr>
          <p:cNvSpPr txBox="1"/>
          <p:nvPr/>
        </p:nvSpPr>
        <p:spPr>
          <a:xfrm>
            <a:off x="3737114" y="4810563"/>
            <a:ext cx="5788549" cy="253916"/>
          </a:xfrm>
          <a:prstGeom prst="rect">
            <a:avLst/>
          </a:prstGeom>
          <a:noFill/>
        </p:spPr>
        <p:txBody>
          <a:bodyPr wrap="square" rtlCol="0">
            <a:spAutoFit/>
          </a:bodyPr>
          <a:lstStyle/>
          <a:p>
            <a:r>
              <a:rPr lang="en-AU" sz="1050" i="1" dirty="0"/>
              <a:t>* If you have ever used “public notaries” to validate a document, then this is a digital equivalent</a:t>
            </a:r>
          </a:p>
        </p:txBody>
      </p:sp>
    </p:spTree>
    <p:extLst>
      <p:ext uri="{BB962C8B-B14F-4D97-AF65-F5344CB8AC3E}">
        <p14:creationId xmlns:p14="http://schemas.microsoft.com/office/powerpoint/2010/main" val="3530195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35806A-BCA2-F0DF-06CF-CFF9D4B71BA1}"/>
              </a:ext>
            </a:extLst>
          </p:cNvPr>
          <p:cNvPicPr>
            <a:picLocks noChangeAspect="1"/>
          </p:cNvPicPr>
          <p:nvPr/>
        </p:nvPicPr>
        <p:blipFill>
          <a:blip r:embed="rId2"/>
          <a:stretch>
            <a:fillRect/>
          </a:stretch>
        </p:blipFill>
        <p:spPr>
          <a:xfrm>
            <a:off x="181489" y="0"/>
            <a:ext cx="6038022" cy="5143500"/>
          </a:xfrm>
          <a:prstGeom prst="rect">
            <a:avLst/>
          </a:prstGeom>
        </p:spPr>
      </p:pic>
      <p:sp>
        <p:nvSpPr>
          <p:cNvPr id="9" name="Freeform 8">
            <a:extLst>
              <a:ext uri="{FF2B5EF4-FFF2-40B4-BE49-F238E27FC236}">
                <a16:creationId xmlns:a16="http://schemas.microsoft.com/office/drawing/2014/main" id="{8902D700-876D-A84B-A275-512438ACF90D}"/>
              </a:ext>
            </a:extLst>
          </p:cNvPr>
          <p:cNvSpPr/>
          <p:nvPr/>
        </p:nvSpPr>
        <p:spPr>
          <a:xfrm>
            <a:off x="791466" y="1906579"/>
            <a:ext cx="2535359" cy="496903"/>
          </a:xfrm>
          <a:custGeom>
            <a:avLst/>
            <a:gdLst>
              <a:gd name="connsiteX0" fmla="*/ 0 w 3380479"/>
              <a:gd name="connsiteY0" fmla="*/ 360762 h 662537"/>
              <a:gd name="connsiteX1" fmla="*/ 903890 w 3380479"/>
              <a:gd name="connsiteY1" fmla="*/ 655051 h 662537"/>
              <a:gd name="connsiteX2" fmla="*/ 3016469 w 3380479"/>
              <a:gd name="connsiteY2" fmla="*/ 528927 h 662537"/>
              <a:gd name="connsiteX3" fmla="*/ 3174124 w 3380479"/>
              <a:gd name="connsiteY3" fmla="*/ 45451 h 662537"/>
              <a:gd name="connsiteX4" fmla="*/ 893380 w 3380479"/>
              <a:gd name="connsiteY4" fmla="*/ 45451 h 662537"/>
              <a:gd name="connsiteX5" fmla="*/ 325821 w 3380479"/>
              <a:gd name="connsiteY5" fmla="*/ 266168 h 662537"/>
              <a:gd name="connsiteX6" fmla="*/ 378373 w 3380479"/>
              <a:gd name="connsiteY6" fmla="*/ 339741 h 66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0479" h="662537">
                <a:moveTo>
                  <a:pt x="0" y="360762"/>
                </a:moveTo>
                <a:cubicBezTo>
                  <a:pt x="200572" y="493893"/>
                  <a:pt x="401145" y="627024"/>
                  <a:pt x="903890" y="655051"/>
                </a:cubicBezTo>
                <a:cubicBezTo>
                  <a:pt x="1406635" y="683078"/>
                  <a:pt x="2638097" y="630527"/>
                  <a:pt x="3016469" y="528927"/>
                </a:cubicBezTo>
                <a:cubicBezTo>
                  <a:pt x="3394841" y="427327"/>
                  <a:pt x="3527972" y="126030"/>
                  <a:pt x="3174124" y="45451"/>
                </a:cubicBezTo>
                <a:cubicBezTo>
                  <a:pt x="2820276" y="-35128"/>
                  <a:pt x="1368097" y="8665"/>
                  <a:pt x="893380" y="45451"/>
                </a:cubicBezTo>
                <a:cubicBezTo>
                  <a:pt x="418663" y="82237"/>
                  <a:pt x="411656" y="217120"/>
                  <a:pt x="325821" y="266168"/>
                </a:cubicBezTo>
                <a:cubicBezTo>
                  <a:pt x="239987" y="315216"/>
                  <a:pt x="309180" y="327478"/>
                  <a:pt x="378373" y="339741"/>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2" name="TextBox 1">
            <a:extLst>
              <a:ext uri="{FF2B5EF4-FFF2-40B4-BE49-F238E27FC236}">
                <a16:creationId xmlns:a16="http://schemas.microsoft.com/office/drawing/2014/main" id="{7E990BC7-33A8-E11B-7F85-0D23607C2AF7}"/>
              </a:ext>
            </a:extLst>
          </p:cNvPr>
          <p:cNvSpPr txBox="1"/>
          <p:nvPr/>
        </p:nvSpPr>
        <p:spPr>
          <a:xfrm>
            <a:off x="6340731" y="574003"/>
            <a:ext cx="2683130" cy="2308324"/>
          </a:xfrm>
          <a:prstGeom prst="rect">
            <a:avLst/>
          </a:prstGeom>
          <a:noFill/>
        </p:spPr>
        <p:txBody>
          <a:bodyPr wrap="square" rtlCol="0">
            <a:spAutoFit/>
          </a:bodyPr>
          <a:lstStyle/>
          <a:p>
            <a:r>
              <a:rPr lang="en-AU" sz="1200" dirty="0"/>
              <a:t>I trust that this is the web site of the Commonwealth Bank because I used the Commonwealth Bank’s public key to </a:t>
            </a:r>
            <a:r>
              <a:rPr lang="en-AU" sz="1200" dirty="0" err="1"/>
              <a:t>sete</a:t>
            </a:r>
            <a:r>
              <a:rPr lang="en-AU" sz="1200" dirty="0"/>
              <a:t> up the encrypted connection to the server.</a:t>
            </a:r>
          </a:p>
          <a:p>
            <a:endParaRPr lang="en-AU" sz="1200" dirty="0"/>
          </a:p>
          <a:p>
            <a:r>
              <a:rPr lang="en-AU" sz="1200" dirty="0"/>
              <a:t>And I can trust that this is the commonwealth Bank’s public key because I trust that Entrust has performed a number of checks before issuing a public key certificate for this public key </a:t>
            </a:r>
          </a:p>
        </p:txBody>
      </p:sp>
    </p:spTree>
    <p:extLst>
      <p:ext uri="{BB962C8B-B14F-4D97-AF65-F5344CB8AC3E}">
        <p14:creationId xmlns:p14="http://schemas.microsoft.com/office/powerpoint/2010/main" val="3298446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9652" y="465517"/>
            <a:ext cx="6156684" cy="1620179"/>
          </a:xfrm>
        </p:spPr>
        <p:txBody>
          <a:bodyPr/>
          <a:lstStyle/>
          <a:p>
            <a:r>
              <a:rPr lang="en-US" dirty="0"/>
              <a:t>Security</a:t>
            </a:r>
          </a:p>
        </p:txBody>
      </p:sp>
      <p:sp>
        <p:nvSpPr>
          <p:cNvPr id="3" name="Subtitle 2"/>
          <p:cNvSpPr>
            <a:spLocks noGrp="1"/>
          </p:cNvSpPr>
          <p:nvPr>
            <p:ph type="subTitle" idx="1"/>
          </p:nvPr>
        </p:nvSpPr>
        <p:spPr>
          <a:xfrm>
            <a:off x="1655676" y="2895786"/>
            <a:ext cx="6156684" cy="1314450"/>
          </a:xfrm>
        </p:spPr>
        <p:txBody>
          <a:bodyPr>
            <a:normAutofit/>
          </a:bodyPr>
          <a:lstStyle/>
          <a:p>
            <a:pPr algn="r"/>
            <a:r>
              <a:rPr lang="en-US" sz="1200" dirty="0">
                <a:solidFill>
                  <a:schemeClr val="bg1">
                    <a:lumMod val="65000"/>
                  </a:schemeClr>
                </a:solidFill>
                <a:latin typeface="AhnbergHand" charset="0"/>
                <a:ea typeface="AhnbergHand" charset="0"/>
                <a:cs typeface="AhnbergHand" charset="0"/>
              </a:rPr>
              <a:t>Geoff Huston</a:t>
            </a:r>
          </a:p>
          <a:p>
            <a:pPr algn="r"/>
            <a:r>
              <a:rPr lang="en-US" sz="1200" dirty="0">
                <a:solidFill>
                  <a:schemeClr val="bg1">
                    <a:lumMod val="65000"/>
                  </a:schemeClr>
                </a:solidFill>
                <a:latin typeface="AhnbergHand" charset="0"/>
                <a:ea typeface="AhnbergHand" charset="0"/>
                <a:cs typeface="AhnbergHand" charset="0"/>
              </a:rPr>
              <a:t>Chief Scientist, APNIC</a:t>
            </a:r>
          </a:p>
        </p:txBody>
      </p:sp>
      <p:pic>
        <p:nvPicPr>
          <p:cNvPr id="4" name="Picture 3">
            <a:extLst>
              <a:ext uri="{FF2B5EF4-FFF2-40B4-BE49-F238E27FC236}">
                <a16:creationId xmlns:a16="http://schemas.microsoft.com/office/drawing/2014/main" id="{9407DAAE-B3EC-6A43-A779-2FE661D593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9979" y="3425789"/>
            <a:ext cx="416357" cy="4376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Freeform 4">
            <a:extLst>
              <a:ext uri="{FF2B5EF4-FFF2-40B4-BE49-F238E27FC236}">
                <a16:creationId xmlns:a16="http://schemas.microsoft.com/office/drawing/2014/main" id="{E5837B3D-03A9-B445-BBB6-8527D472C0A0}"/>
              </a:ext>
            </a:extLst>
          </p:cNvPr>
          <p:cNvSpPr/>
          <p:nvPr/>
        </p:nvSpPr>
        <p:spPr>
          <a:xfrm>
            <a:off x="3145221" y="1064168"/>
            <a:ext cx="2372710" cy="622743"/>
          </a:xfrm>
          <a:custGeom>
            <a:avLst/>
            <a:gdLst>
              <a:gd name="connsiteX0" fmla="*/ 0 w 3163613"/>
              <a:gd name="connsiteY0" fmla="*/ 830324 h 830324"/>
              <a:gd name="connsiteX1" fmla="*/ 451944 w 3163613"/>
              <a:gd name="connsiteY1" fmla="*/ 441441 h 830324"/>
              <a:gd name="connsiteX2" fmla="*/ 1355834 w 3163613"/>
              <a:gd name="connsiteY2" fmla="*/ 7 h 830324"/>
              <a:gd name="connsiteX3" fmla="*/ 1061544 w 3163613"/>
              <a:gd name="connsiteY3" fmla="*/ 451951 h 830324"/>
              <a:gd name="connsiteX4" fmla="*/ 2396358 w 3163613"/>
              <a:gd name="connsiteY4" fmla="*/ 84089 h 830324"/>
              <a:gd name="connsiteX5" fmla="*/ 1996965 w 3163613"/>
              <a:gd name="connsiteY5" fmla="*/ 420420 h 830324"/>
              <a:gd name="connsiteX6" fmla="*/ 3163613 w 3163613"/>
              <a:gd name="connsiteY6" fmla="*/ 199703 h 830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3613" h="830324">
                <a:moveTo>
                  <a:pt x="0" y="830324"/>
                </a:moveTo>
                <a:cubicBezTo>
                  <a:pt x="112986" y="705075"/>
                  <a:pt x="225972" y="579827"/>
                  <a:pt x="451944" y="441441"/>
                </a:cubicBezTo>
                <a:cubicBezTo>
                  <a:pt x="677916" y="303055"/>
                  <a:pt x="1254234" y="-1745"/>
                  <a:pt x="1355834" y="7"/>
                </a:cubicBezTo>
                <a:cubicBezTo>
                  <a:pt x="1457434" y="1759"/>
                  <a:pt x="888123" y="437937"/>
                  <a:pt x="1061544" y="451951"/>
                </a:cubicBezTo>
                <a:cubicBezTo>
                  <a:pt x="1234965" y="465965"/>
                  <a:pt x="2240455" y="89344"/>
                  <a:pt x="2396358" y="84089"/>
                </a:cubicBezTo>
                <a:cubicBezTo>
                  <a:pt x="2552261" y="78834"/>
                  <a:pt x="1869089" y="401151"/>
                  <a:pt x="1996965" y="420420"/>
                </a:cubicBezTo>
                <a:cubicBezTo>
                  <a:pt x="2124841" y="439689"/>
                  <a:pt x="2644227" y="319696"/>
                  <a:pt x="3163613" y="199703"/>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6" name="TextBox 5">
            <a:extLst>
              <a:ext uri="{FF2B5EF4-FFF2-40B4-BE49-F238E27FC236}">
                <a16:creationId xmlns:a16="http://schemas.microsoft.com/office/drawing/2014/main" id="{42F56EC8-BD05-5941-BEE3-BEBDBBAB0493}"/>
              </a:ext>
            </a:extLst>
          </p:cNvPr>
          <p:cNvSpPr txBox="1"/>
          <p:nvPr/>
        </p:nvSpPr>
        <p:spPr>
          <a:xfrm rot="21260675">
            <a:off x="3330480" y="1970716"/>
            <a:ext cx="2254143" cy="553998"/>
          </a:xfrm>
          <a:prstGeom prst="rect">
            <a:avLst/>
          </a:prstGeom>
          <a:noFill/>
        </p:spPr>
        <p:txBody>
          <a:bodyPr wrap="none" rtlCol="0">
            <a:spAutoFit/>
          </a:bodyPr>
          <a:lstStyle/>
          <a:p>
            <a:r>
              <a:rPr lang="en-AU" sz="3000" dirty="0">
                <a:solidFill>
                  <a:schemeClr val="accent6">
                    <a:lumMod val="50000"/>
                  </a:schemeClr>
                </a:solidFill>
                <a:latin typeface="AhnbergHand" pitchFamily="2" charset="0"/>
              </a:rPr>
              <a:t>Insecurity!</a:t>
            </a:r>
          </a:p>
        </p:txBody>
      </p:sp>
    </p:spTree>
    <p:extLst>
      <p:ext uri="{BB962C8B-B14F-4D97-AF65-F5344CB8AC3E}">
        <p14:creationId xmlns:p14="http://schemas.microsoft.com/office/powerpoint/2010/main" val="122798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202F1-A8D6-9D01-EAEE-40186D5F99BB}"/>
              </a:ext>
            </a:extLst>
          </p:cNvPr>
          <p:cNvSpPr>
            <a:spLocks noGrp="1"/>
          </p:cNvSpPr>
          <p:nvPr>
            <p:ph type="title"/>
          </p:nvPr>
        </p:nvSpPr>
        <p:spPr/>
        <p:txBody>
          <a:bodyPr/>
          <a:lstStyle/>
          <a:p>
            <a:r>
              <a:rPr lang="en-AU" dirty="0"/>
              <a:t>And another example</a:t>
            </a:r>
          </a:p>
        </p:txBody>
      </p:sp>
      <p:sp>
        <p:nvSpPr>
          <p:cNvPr id="3" name="Content Placeholder 2">
            <a:extLst>
              <a:ext uri="{FF2B5EF4-FFF2-40B4-BE49-F238E27FC236}">
                <a16:creationId xmlns:a16="http://schemas.microsoft.com/office/drawing/2014/main" id="{E93CD2D9-23AC-BFB7-899A-C6038E8502A8}"/>
              </a:ext>
            </a:extLst>
          </p:cNvPr>
          <p:cNvSpPr>
            <a:spLocks noGrp="1"/>
          </p:cNvSpPr>
          <p:nvPr>
            <p:ph idx="1"/>
          </p:nvPr>
        </p:nvSpPr>
        <p:spPr/>
        <p:txBody>
          <a:bodyPr/>
          <a:lstStyle/>
          <a:p>
            <a:r>
              <a:rPr lang="en-AU" dirty="0"/>
              <a:t>Lets take </a:t>
            </a:r>
            <a:r>
              <a:rPr lang="en-AU" dirty="0">
                <a:hlinkClick r:id="rId2"/>
              </a:rPr>
              <a:t>www.apnic.net</a:t>
            </a:r>
            <a:r>
              <a:rPr lang="en-AU" dirty="0"/>
              <a:t> and look at that certificate</a:t>
            </a:r>
          </a:p>
        </p:txBody>
      </p:sp>
    </p:spTree>
    <p:extLst>
      <p:ext uri="{BB962C8B-B14F-4D97-AF65-F5344CB8AC3E}">
        <p14:creationId xmlns:p14="http://schemas.microsoft.com/office/powerpoint/2010/main" val="1081878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107F029-7FA0-9F92-630C-37662B040D6D}"/>
              </a:ext>
            </a:extLst>
          </p:cNvPr>
          <p:cNvPicPr>
            <a:picLocks noGrp="1" noChangeAspect="1"/>
          </p:cNvPicPr>
          <p:nvPr>
            <p:ph idx="1"/>
          </p:nvPr>
        </p:nvPicPr>
        <p:blipFill>
          <a:blip r:embed="rId2"/>
          <a:stretch>
            <a:fillRect/>
          </a:stretch>
        </p:blipFill>
        <p:spPr>
          <a:xfrm>
            <a:off x="-3010" y="349112"/>
            <a:ext cx="9147010" cy="4445276"/>
          </a:xfrm>
        </p:spPr>
      </p:pic>
      <p:sp>
        <p:nvSpPr>
          <p:cNvPr id="6" name="Freeform 5">
            <a:extLst>
              <a:ext uri="{FF2B5EF4-FFF2-40B4-BE49-F238E27FC236}">
                <a16:creationId xmlns:a16="http://schemas.microsoft.com/office/drawing/2014/main" id="{819F9F62-A7EF-C930-2F0C-C7CB82FAB6DA}"/>
              </a:ext>
            </a:extLst>
          </p:cNvPr>
          <p:cNvSpPr/>
          <p:nvPr/>
        </p:nvSpPr>
        <p:spPr>
          <a:xfrm>
            <a:off x="646846" y="115375"/>
            <a:ext cx="1179136" cy="799025"/>
          </a:xfrm>
          <a:custGeom>
            <a:avLst/>
            <a:gdLst>
              <a:gd name="connsiteX0" fmla="*/ 378872 w 1179136"/>
              <a:gd name="connsiteY0" fmla="*/ 727463 h 799025"/>
              <a:gd name="connsiteX1" fmla="*/ 569703 w 1179136"/>
              <a:gd name="connsiteY1" fmla="*/ 735415 h 799025"/>
              <a:gd name="connsiteX2" fmla="*/ 1174002 w 1179136"/>
              <a:gd name="connsiteY2" fmla="*/ 401460 h 799025"/>
              <a:gd name="connsiteX3" fmla="*/ 816194 w 1179136"/>
              <a:gd name="connsiteY3" fmla="*/ 3895 h 799025"/>
              <a:gd name="connsiteX4" fmla="*/ 60820 w 1179136"/>
              <a:gd name="connsiteY4" fmla="*/ 234483 h 799025"/>
              <a:gd name="connsiteX5" fmla="*/ 100576 w 1179136"/>
              <a:gd name="connsiteY5" fmla="*/ 799025 h 79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136" h="799025">
                <a:moveTo>
                  <a:pt x="378872" y="727463"/>
                </a:moveTo>
                <a:cubicBezTo>
                  <a:pt x="408026" y="758606"/>
                  <a:pt x="437181" y="789749"/>
                  <a:pt x="569703" y="735415"/>
                </a:cubicBezTo>
                <a:cubicBezTo>
                  <a:pt x="702225" y="681081"/>
                  <a:pt x="1132920" y="523380"/>
                  <a:pt x="1174002" y="401460"/>
                </a:cubicBezTo>
                <a:cubicBezTo>
                  <a:pt x="1215084" y="279540"/>
                  <a:pt x="1001724" y="31724"/>
                  <a:pt x="816194" y="3895"/>
                </a:cubicBezTo>
                <a:cubicBezTo>
                  <a:pt x="630664" y="-23934"/>
                  <a:pt x="180090" y="101961"/>
                  <a:pt x="60820" y="234483"/>
                </a:cubicBezTo>
                <a:cubicBezTo>
                  <a:pt x="-58450" y="367005"/>
                  <a:pt x="21063" y="583015"/>
                  <a:pt x="100576" y="799025"/>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599091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107F029-7FA0-9F92-630C-37662B040D6D}"/>
              </a:ext>
            </a:extLst>
          </p:cNvPr>
          <p:cNvPicPr>
            <a:picLocks noGrp="1" noChangeAspect="1"/>
          </p:cNvPicPr>
          <p:nvPr>
            <p:ph idx="1"/>
          </p:nvPr>
        </p:nvPicPr>
        <p:blipFill>
          <a:blip r:embed="rId2"/>
          <a:stretch>
            <a:fillRect/>
          </a:stretch>
        </p:blipFill>
        <p:spPr>
          <a:xfrm>
            <a:off x="0" y="459705"/>
            <a:ext cx="9147010" cy="4445276"/>
          </a:xfrm>
        </p:spPr>
      </p:pic>
      <p:sp>
        <p:nvSpPr>
          <p:cNvPr id="6" name="Freeform 5">
            <a:extLst>
              <a:ext uri="{FF2B5EF4-FFF2-40B4-BE49-F238E27FC236}">
                <a16:creationId xmlns:a16="http://schemas.microsoft.com/office/drawing/2014/main" id="{819F9F62-A7EF-C930-2F0C-C7CB82FAB6DA}"/>
              </a:ext>
            </a:extLst>
          </p:cNvPr>
          <p:cNvSpPr/>
          <p:nvPr/>
        </p:nvSpPr>
        <p:spPr>
          <a:xfrm>
            <a:off x="821775" y="147180"/>
            <a:ext cx="1179136" cy="799025"/>
          </a:xfrm>
          <a:custGeom>
            <a:avLst/>
            <a:gdLst>
              <a:gd name="connsiteX0" fmla="*/ 378872 w 1179136"/>
              <a:gd name="connsiteY0" fmla="*/ 727463 h 799025"/>
              <a:gd name="connsiteX1" fmla="*/ 569703 w 1179136"/>
              <a:gd name="connsiteY1" fmla="*/ 735415 h 799025"/>
              <a:gd name="connsiteX2" fmla="*/ 1174002 w 1179136"/>
              <a:gd name="connsiteY2" fmla="*/ 401460 h 799025"/>
              <a:gd name="connsiteX3" fmla="*/ 816194 w 1179136"/>
              <a:gd name="connsiteY3" fmla="*/ 3895 h 799025"/>
              <a:gd name="connsiteX4" fmla="*/ 60820 w 1179136"/>
              <a:gd name="connsiteY4" fmla="*/ 234483 h 799025"/>
              <a:gd name="connsiteX5" fmla="*/ 100576 w 1179136"/>
              <a:gd name="connsiteY5" fmla="*/ 799025 h 79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136" h="799025">
                <a:moveTo>
                  <a:pt x="378872" y="727463"/>
                </a:moveTo>
                <a:cubicBezTo>
                  <a:pt x="408026" y="758606"/>
                  <a:pt x="437181" y="789749"/>
                  <a:pt x="569703" y="735415"/>
                </a:cubicBezTo>
                <a:cubicBezTo>
                  <a:pt x="702225" y="681081"/>
                  <a:pt x="1132920" y="523380"/>
                  <a:pt x="1174002" y="401460"/>
                </a:cubicBezTo>
                <a:cubicBezTo>
                  <a:pt x="1215084" y="279540"/>
                  <a:pt x="1001724" y="31724"/>
                  <a:pt x="816194" y="3895"/>
                </a:cubicBezTo>
                <a:cubicBezTo>
                  <a:pt x="630664" y="-23934"/>
                  <a:pt x="180090" y="101961"/>
                  <a:pt x="60820" y="234483"/>
                </a:cubicBezTo>
                <a:cubicBezTo>
                  <a:pt x="-58450" y="367005"/>
                  <a:pt x="21063" y="583015"/>
                  <a:pt x="100576" y="799025"/>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4" name="Picture 3">
            <a:extLst>
              <a:ext uri="{FF2B5EF4-FFF2-40B4-BE49-F238E27FC236}">
                <a16:creationId xmlns:a16="http://schemas.microsoft.com/office/drawing/2014/main" id="{8E2F156F-5FCC-F62D-2807-C676798D64AE}"/>
              </a:ext>
            </a:extLst>
          </p:cNvPr>
          <p:cNvPicPr>
            <a:picLocks noChangeAspect="1"/>
          </p:cNvPicPr>
          <p:nvPr/>
        </p:nvPicPr>
        <p:blipFill>
          <a:blip r:embed="rId3"/>
          <a:stretch>
            <a:fillRect/>
          </a:stretch>
        </p:blipFill>
        <p:spPr>
          <a:xfrm>
            <a:off x="2753716" y="0"/>
            <a:ext cx="3636567" cy="5143500"/>
          </a:xfrm>
          <a:prstGeom prst="rect">
            <a:avLst/>
          </a:prstGeom>
        </p:spPr>
      </p:pic>
      <p:sp>
        <p:nvSpPr>
          <p:cNvPr id="2" name="Freeform 1">
            <a:extLst>
              <a:ext uri="{FF2B5EF4-FFF2-40B4-BE49-F238E27FC236}">
                <a16:creationId xmlns:a16="http://schemas.microsoft.com/office/drawing/2014/main" id="{F9F33941-C65B-8F91-6D27-C07142643B32}"/>
              </a:ext>
            </a:extLst>
          </p:cNvPr>
          <p:cNvSpPr/>
          <p:nvPr/>
        </p:nvSpPr>
        <p:spPr>
          <a:xfrm>
            <a:off x="2011680" y="238519"/>
            <a:ext cx="892614" cy="214705"/>
          </a:xfrm>
          <a:custGeom>
            <a:avLst/>
            <a:gdLst>
              <a:gd name="connsiteX0" fmla="*/ 0 w 892614"/>
              <a:gd name="connsiteY0" fmla="*/ 214705 h 214705"/>
              <a:gd name="connsiteX1" fmla="*/ 445273 w 892614"/>
              <a:gd name="connsiteY1" fmla="*/ 159046 h 214705"/>
              <a:gd name="connsiteX2" fmla="*/ 866692 w 892614"/>
              <a:gd name="connsiteY2" fmla="*/ 103387 h 214705"/>
              <a:gd name="connsiteX3" fmla="*/ 747423 w 892614"/>
              <a:gd name="connsiteY3" fmla="*/ 20 h 214705"/>
              <a:gd name="connsiteX4" fmla="*/ 890546 w 892614"/>
              <a:gd name="connsiteY4" fmla="*/ 95436 h 214705"/>
              <a:gd name="connsiteX5" fmla="*/ 818984 w 892614"/>
              <a:gd name="connsiteY5" fmla="*/ 198803 h 21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614" h="214705">
                <a:moveTo>
                  <a:pt x="0" y="214705"/>
                </a:moveTo>
                <a:lnTo>
                  <a:pt x="445273" y="159046"/>
                </a:lnTo>
                <a:cubicBezTo>
                  <a:pt x="589722" y="140493"/>
                  <a:pt x="816334" y="129891"/>
                  <a:pt x="866692" y="103387"/>
                </a:cubicBezTo>
                <a:cubicBezTo>
                  <a:pt x="917050" y="76883"/>
                  <a:pt x="743447" y="1345"/>
                  <a:pt x="747423" y="20"/>
                </a:cubicBezTo>
                <a:cubicBezTo>
                  <a:pt x="751399" y="-1305"/>
                  <a:pt x="878619" y="62306"/>
                  <a:pt x="890546" y="95436"/>
                </a:cubicBezTo>
                <a:cubicBezTo>
                  <a:pt x="902473" y="128566"/>
                  <a:pt x="860728" y="163684"/>
                  <a:pt x="818984" y="198803"/>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8" name="Picture 7">
            <a:extLst>
              <a:ext uri="{FF2B5EF4-FFF2-40B4-BE49-F238E27FC236}">
                <a16:creationId xmlns:a16="http://schemas.microsoft.com/office/drawing/2014/main" id="{C17C3014-7B7F-9AAE-B791-780CF9974752}"/>
              </a:ext>
            </a:extLst>
          </p:cNvPr>
          <p:cNvPicPr>
            <a:picLocks noChangeAspect="1"/>
          </p:cNvPicPr>
          <p:nvPr/>
        </p:nvPicPr>
        <p:blipFill>
          <a:blip r:embed="rId4"/>
          <a:stretch>
            <a:fillRect/>
          </a:stretch>
        </p:blipFill>
        <p:spPr>
          <a:xfrm>
            <a:off x="2399803" y="4362444"/>
            <a:ext cx="6219411" cy="775664"/>
          </a:xfrm>
          <a:prstGeom prst="rect">
            <a:avLst/>
          </a:prstGeom>
        </p:spPr>
      </p:pic>
      <p:sp>
        <p:nvSpPr>
          <p:cNvPr id="7" name="TextBox 6">
            <a:extLst>
              <a:ext uri="{FF2B5EF4-FFF2-40B4-BE49-F238E27FC236}">
                <a16:creationId xmlns:a16="http://schemas.microsoft.com/office/drawing/2014/main" id="{026D279C-A9E5-1A3D-001B-5FD323490663}"/>
              </a:ext>
            </a:extLst>
          </p:cNvPr>
          <p:cNvSpPr txBox="1"/>
          <p:nvPr/>
        </p:nvSpPr>
        <p:spPr>
          <a:xfrm rot="20955274">
            <a:off x="4289891" y="2782384"/>
            <a:ext cx="4475219" cy="923330"/>
          </a:xfrm>
          <a:prstGeom prst="rect">
            <a:avLst/>
          </a:prstGeom>
          <a:solidFill>
            <a:srgbClr val="FFFFFF">
              <a:alpha val="81961"/>
            </a:srgbClr>
          </a:solidFill>
        </p:spPr>
        <p:txBody>
          <a:bodyPr wrap="square" rtlCol="0">
            <a:spAutoFit/>
          </a:bodyPr>
          <a:lstStyle/>
          <a:p>
            <a:r>
              <a:rPr lang="en-AU" sz="1350" dirty="0">
                <a:latin typeface="AhnbergHand" pitchFamily="2" charset="0"/>
              </a:rPr>
              <a:t>This certificate was issued to Cloudflare, not APNIC, and it is associated with the name “</a:t>
            </a:r>
            <a:r>
              <a:rPr lang="en-AU" sz="1350" dirty="0" err="1">
                <a:latin typeface="AhnbergHand" pitchFamily="2" charset="0"/>
              </a:rPr>
              <a:t>www.apnic.net</a:t>
            </a:r>
            <a:r>
              <a:rPr lang="en-AU" sz="1350" dirty="0">
                <a:latin typeface="AhnbergHand" pitchFamily="2" charset="0"/>
              </a:rPr>
              <a:t> through the use of a Subject Alternative Name in the certificate</a:t>
            </a:r>
          </a:p>
        </p:txBody>
      </p:sp>
    </p:spTree>
    <p:extLst>
      <p:ext uri="{BB962C8B-B14F-4D97-AF65-F5344CB8AC3E}">
        <p14:creationId xmlns:p14="http://schemas.microsoft.com/office/powerpoint/2010/main" val="42421738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BBAD6-F530-B6CD-A808-B8D575BB12F2}"/>
              </a:ext>
            </a:extLst>
          </p:cNvPr>
          <p:cNvSpPr>
            <a:spLocks noGrp="1"/>
          </p:cNvSpPr>
          <p:nvPr>
            <p:ph type="title"/>
          </p:nvPr>
        </p:nvSpPr>
        <p:spPr/>
        <p:txBody>
          <a:bodyPr/>
          <a:lstStyle/>
          <a:p>
            <a:r>
              <a:rPr lang="en-AU" dirty="0"/>
              <a:t>And another</a:t>
            </a:r>
          </a:p>
        </p:txBody>
      </p:sp>
      <p:sp>
        <p:nvSpPr>
          <p:cNvPr id="3" name="Content Placeholder 2">
            <a:extLst>
              <a:ext uri="{FF2B5EF4-FFF2-40B4-BE49-F238E27FC236}">
                <a16:creationId xmlns:a16="http://schemas.microsoft.com/office/drawing/2014/main" id="{C888D5CA-3B83-8276-B826-1A51FC8F05BE}"/>
              </a:ext>
            </a:extLst>
          </p:cNvPr>
          <p:cNvSpPr>
            <a:spLocks noGrp="1"/>
          </p:cNvSpPr>
          <p:nvPr>
            <p:ph idx="1"/>
          </p:nvPr>
        </p:nvSpPr>
        <p:spPr/>
        <p:txBody>
          <a:bodyPr/>
          <a:lstStyle/>
          <a:p>
            <a:r>
              <a:rPr lang="en-AU" dirty="0"/>
              <a:t>Let’s look at my own web site, with its certificate issued by Let’s Encrypt</a:t>
            </a:r>
          </a:p>
        </p:txBody>
      </p:sp>
    </p:spTree>
    <p:extLst>
      <p:ext uri="{BB962C8B-B14F-4D97-AF65-F5344CB8AC3E}">
        <p14:creationId xmlns:p14="http://schemas.microsoft.com/office/powerpoint/2010/main" val="32232649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882598C-BA48-DA1C-D836-9D35061753D3}"/>
              </a:ext>
            </a:extLst>
          </p:cNvPr>
          <p:cNvPicPr>
            <a:picLocks noChangeAspect="1"/>
          </p:cNvPicPr>
          <p:nvPr/>
        </p:nvPicPr>
        <p:blipFill>
          <a:blip r:embed="rId2"/>
          <a:stretch>
            <a:fillRect/>
          </a:stretch>
        </p:blipFill>
        <p:spPr>
          <a:xfrm>
            <a:off x="69850" y="146050"/>
            <a:ext cx="9004300" cy="4851400"/>
          </a:xfrm>
          <a:prstGeom prst="rect">
            <a:avLst/>
          </a:prstGeom>
        </p:spPr>
      </p:pic>
      <p:pic>
        <p:nvPicPr>
          <p:cNvPr id="3" name="Picture 2">
            <a:extLst>
              <a:ext uri="{FF2B5EF4-FFF2-40B4-BE49-F238E27FC236}">
                <a16:creationId xmlns:a16="http://schemas.microsoft.com/office/drawing/2014/main" id="{D2515E6D-1E53-DC0E-A8FF-B8784D64BE81}"/>
              </a:ext>
            </a:extLst>
          </p:cNvPr>
          <p:cNvPicPr>
            <a:picLocks noChangeAspect="1"/>
          </p:cNvPicPr>
          <p:nvPr/>
        </p:nvPicPr>
        <p:blipFill>
          <a:blip r:embed="rId3"/>
          <a:stretch>
            <a:fillRect/>
          </a:stretch>
        </p:blipFill>
        <p:spPr>
          <a:xfrm>
            <a:off x="3752850" y="469900"/>
            <a:ext cx="5321300" cy="4203700"/>
          </a:xfrm>
          <a:prstGeom prst="rect">
            <a:avLst/>
          </a:prstGeom>
        </p:spPr>
      </p:pic>
      <p:sp>
        <p:nvSpPr>
          <p:cNvPr id="6" name="TextBox 5">
            <a:extLst>
              <a:ext uri="{FF2B5EF4-FFF2-40B4-BE49-F238E27FC236}">
                <a16:creationId xmlns:a16="http://schemas.microsoft.com/office/drawing/2014/main" id="{19B0392A-7C12-0E4D-A836-8E409177DE78}"/>
              </a:ext>
            </a:extLst>
          </p:cNvPr>
          <p:cNvSpPr txBox="1"/>
          <p:nvPr/>
        </p:nvSpPr>
        <p:spPr>
          <a:xfrm rot="20955274">
            <a:off x="4289891" y="2886258"/>
            <a:ext cx="4475219" cy="715581"/>
          </a:xfrm>
          <a:prstGeom prst="rect">
            <a:avLst/>
          </a:prstGeom>
          <a:solidFill>
            <a:srgbClr val="FFFFFF">
              <a:alpha val="81961"/>
            </a:srgbClr>
          </a:solidFill>
        </p:spPr>
        <p:txBody>
          <a:bodyPr wrap="square" rtlCol="0">
            <a:spAutoFit/>
          </a:bodyPr>
          <a:lstStyle/>
          <a:p>
            <a:r>
              <a:rPr lang="en-AU" sz="1350" dirty="0">
                <a:latin typeface="AhnbergHand" pitchFamily="2" charset="0"/>
              </a:rPr>
              <a:t>This certificate binds a public key to a domain name without any attestation to the identity of the name “holder”</a:t>
            </a:r>
          </a:p>
        </p:txBody>
      </p:sp>
      <p:sp>
        <p:nvSpPr>
          <p:cNvPr id="7" name="Freeform 6">
            <a:extLst>
              <a:ext uri="{FF2B5EF4-FFF2-40B4-BE49-F238E27FC236}">
                <a16:creationId xmlns:a16="http://schemas.microsoft.com/office/drawing/2014/main" id="{1E61C3B1-2807-8340-B9E7-494E6E49CAD5}"/>
              </a:ext>
            </a:extLst>
          </p:cNvPr>
          <p:cNvSpPr/>
          <p:nvPr/>
        </p:nvSpPr>
        <p:spPr>
          <a:xfrm>
            <a:off x="4098927" y="1737230"/>
            <a:ext cx="1772744" cy="420814"/>
          </a:xfrm>
          <a:custGeom>
            <a:avLst/>
            <a:gdLst>
              <a:gd name="connsiteX0" fmla="*/ 176901 w 2363658"/>
              <a:gd name="connsiteY0" fmla="*/ 433110 h 561085"/>
              <a:gd name="connsiteX1" fmla="*/ 1837536 w 2363658"/>
              <a:gd name="connsiteY1" fmla="*/ 538214 h 561085"/>
              <a:gd name="connsiteX2" fmla="*/ 2299991 w 2363658"/>
              <a:gd name="connsiteY2" fmla="*/ 44227 h 561085"/>
              <a:gd name="connsiteX3" fmla="*/ 628846 w 2363658"/>
              <a:gd name="connsiteY3" fmla="*/ 54738 h 561085"/>
              <a:gd name="connsiteX4" fmla="*/ 29757 w 2363658"/>
              <a:gd name="connsiteY4" fmla="*/ 317496 h 561085"/>
              <a:gd name="connsiteX5" fmla="*/ 145370 w 2363658"/>
              <a:gd name="connsiteY5" fmla="*/ 559234 h 56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3658" h="561085">
                <a:moveTo>
                  <a:pt x="176901" y="433110"/>
                </a:moveTo>
                <a:cubicBezTo>
                  <a:pt x="830294" y="518069"/>
                  <a:pt x="1483688" y="603028"/>
                  <a:pt x="1837536" y="538214"/>
                </a:cubicBezTo>
                <a:cubicBezTo>
                  <a:pt x="2191384" y="473400"/>
                  <a:pt x="2501439" y="124806"/>
                  <a:pt x="2299991" y="44227"/>
                </a:cubicBezTo>
                <a:cubicBezTo>
                  <a:pt x="2098543" y="-36352"/>
                  <a:pt x="1007218" y="9193"/>
                  <a:pt x="628846" y="54738"/>
                </a:cubicBezTo>
                <a:cubicBezTo>
                  <a:pt x="250474" y="100283"/>
                  <a:pt x="110336" y="233413"/>
                  <a:pt x="29757" y="317496"/>
                </a:cubicBezTo>
                <a:cubicBezTo>
                  <a:pt x="-50822" y="401579"/>
                  <a:pt x="47274" y="480406"/>
                  <a:pt x="145370" y="559234"/>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16286228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9691D-85D7-4949-AD7C-D2C8B225DD36}"/>
              </a:ext>
            </a:extLst>
          </p:cNvPr>
          <p:cNvSpPr>
            <a:spLocks noGrp="1"/>
          </p:cNvSpPr>
          <p:nvPr>
            <p:ph type="title"/>
          </p:nvPr>
        </p:nvSpPr>
        <p:spPr/>
        <p:txBody>
          <a:bodyPr/>
          <a:lstStyle/>
          <a:p>
            <a:r>
              <a:rPr lang="en-AU" dirty="0"/>
              <a:t>Spot the Difference</a:t>
            </a:r>
          </a:p>
        </p:txBody>
      </p:sp>
      <p:pic>
        <p:nvPicPr>
          <p:cNvPr id="5" name="Content Placeholder 4">
            <a:extLst>
              <a:ext uri="{FF2B5EF4-FFF2-40B4-BE49-F238E27FC236}">
                <a16:creationId xmlns:a16="http://schemas.microsoft.com/office/drawing/2014/main" id="{07471BEB-0F34-A14B-843E-2562A0003980}"/>
              </a:ext>
            </a:extLst>
          </p:cNvPr>
          <p:cNvPicPr>
            <a:picLocks noGrp="1" noChangeAspect="1"/>
          </p:cNvPicPr>
          <p:nvPr>
            <p:ph idx="1"/>
          </p:nvPr>
        </p:nvPicPr>
        <p:blipFill>
          <a:blip r:embed="rId2"/>
          <a:stretch>
            <a:fillRect/>
          </a:stretch>
        </p:blipFill>
        <p:spPr>
          <a:xfrm>
            <a:off x="1347755" y="1224662"/>
            <a:ext cx="5067300" cy="323850"/>
          </a:xfrm>
        </p:spPr>
      </p:pic>
      <p:pic>
        <p:nvPicPr>
          <p:cNvPr id="7" name="Picture 6">
            <a:extLst>
              <a:ext uri="{FF2B5EF4-FFF2-40B4-BE49-F238E27FC236}">
                <a16:creationId xmlns:a16="http://schemas.microsoft.com/office/drawing/2014/main" id="{B7035D86-D75E-E44A-97F1-DD766BCCD99A}"/>
              </a:ext>
            </a:extLst>
          </p:cNvPr>
          <p:cNvPicPr>
            <a:picLocks noChangeAspect="1"/>
          </p:cNvPicPr>
          <p:nvPr/>
        </p:nvPicPr>
        <p:blipFill>
          <a:blip r:embed="rId3"/>
          <a:stretch>
            <a:fillRect/>
          </a:stretch>
        </p:blipFill>
        <p:spPr>
          <a:xfrm>
            <a:off x="1347755" y="2739558"/>
            <a:ext cx="5000625" cy="342900"/>
          </a:xfrm>
          <a:prstGeom prst="rect">
            <a:avLst/>
          </a:prstGeom>
        </p:spPr>
      </p:pic>
      <p:pic>
        <p:nvPicPr>
          <p:cNvPr id="9" name="Picture 8">
            <a:extLst>
              <a:ext uri="{FF2B5EF4-FFF2-40B4-BE49-F238E27FC236}">
                <a16:creationId xmlns:a16="http://schemas.microsoft.com/office/drawing/2014/main" id="{C41B780E-2A14-8440-B9CD-8E28F72038C2}"/>
              </a:ext>
            </a:extLst>
          </p:cNvPr>
          <p:cNvPicPr>
            <a:picLocks noChangeAspect="1"/>
          </p:cNvPicPr>
          <p:nvPr/>
        </p:nvPicPr>
        <p:blipFill>
          <a:blip r:embed="rId4"/>
          <a:stretch>
            <a:fillRect/>
          </a:stretch>
        </p:blipFill>
        <p:spPr>
          <a:xfrm>
            <a:off x="1333467" y="4009448"/>
            <a:ext cx="5029200" cy="333375"/>
          </a:xfrm>
          <a:prstGeom prst="rect">
            <a:avLst/>
          </a:prstGeom>
        </p:spPr>
      </p:pic>
      <p:pic>
        <p:nvPicPr>
          <p:cNvPr id="15" name="Picture 14">
            <a:extLst>
              <a:ext uri="{FF2B5EF4-FFF2-40B4-BE49-F238E27FC236}">
                <a16:creationId xmlns:a16="http://schemas.microsoft.com/office/drawing/2014/main" id="{6CD1312E-785B-C248-A1D3-33E9231FD5F5}"/>
              </a:ext>
            </a:extLst>
          </p:cNvPr>
          <p:cNvPicPr>
            <a:picLocks noChangeAspect="1"/>
          </p:cNvPicPr>
          <p:nvPr/>
        </p:nvPicPr>
        <p:blipFill>
          <a:blip r:embed="rId5"/>
          <a:stretch>
            <a:fillRect/>
          </a:stretch>
        </p:blipFill>
        <p:spPr>
          <a:xfrm>
            <a:off x="1717694" y="4342823"/>
            <a:ext cx="3695700" cy="333375"/>
          </a:xfrm>
          <a:prstGeom prst="rect">
            <a:avLst/>
          </a:prstGeom>
        </p:spPr>
      </p:pic>
      <p:pic>
        <p:nvPicPr>
          <p:cNvPr id="17" name="Picture 16">
            <a:extLst>
              <a:ext uri="{FF2B5EF4-FFF2-40B4-BE49-F238E27FC236}">
                <a16:creationId xmlns:a16="http://schemas.microsoft.com/office/drawing/2014/main" id="{A6BB16B4-C5BA-0D44-AE9C-08E1B32BA9DF}"/>
              </a:ext>
            </a:extLst>
          </p:cNvPr>
          <p:cNvPicPr>
            <a:picLocks noChangeAspect="1"/>
          </p:cNvPicPr>
          <p:nvPr/>
        </p:nvPicPr>
        <p:blipFill>
          <a:blip r:embed="rId6"/>
          <a:stretch>
            <a:fillRect/>
          </a:stretch>
        </p:blipFill>
        <p:spPr>
          <a:xfrm>
            <a:off x="1703676" y="1560770"/>
            <a:ext cx="3990975" cy="314325"/>
          </a:xfrm>
          <a:prstGeom prst="rect">
            <a:avLst/>
          </a:prstGeom>
        </p:spPr>
      </p:pic>
      <p:pic>
        <p:nvPicPr>
          <p:cNvPr id="19" name="Picture 18">
            <a:extLst>
              <a:ext uri="{FF2B5EF4-FFF2-40B4-BE49-F238E27FC236}">
                <a16:creationId xmlns:a16="http://schemas.microsoft.com/office/drawing/2014/main" id="{B77EBFA4-CF3D-F845-9402-B9A9A04D5ADA}"/>
              </a:ext>
            </a:extLst>
          </p:cNvPr>
          <p:cNvPicPr>
            <a:picLocks noChangeAspect="1"/>
          </p:cNvPicPr>
          <p:nvPr/>
        </p:nvPicPr>
        <p:blipFill rotWithShape="1">
          <a:blip r:embed="rId7"/>
          <a:srcRect b="13246"/>
          <a:stretch/>
        </p:blipFill>
        <p:spPr>
          <a:xfrm>
            <a:off x="1688322" y="3082458"/>
            <a:ext cx="3981450" cy="314009"/>
          </a:xfrm>
          <a:prstGeom prst="rect">
            <a:avLst/>
          </a:prstGeom>
        </p:spPr>
      </p:pic>
      <p:sp>
        <p:nvSpPr>
          <p:cNvPr id="20" name="TextBox 19">
            <a:extLst>
              <a:ext uri="{FF2B5EF4-FFF2-40B4-BE49-F238E27FC236}">
                <a16:creationId xmlns:a16="http://schemas.microsoft.com/office/drawing/2014/main" id="{C1BFB209-6007-7346-99B8-D7B02F69E55E}"/>
              </a:ext>
            </a:extLst>
          </p:cNvPr>
          <p:cNvSpPr txBox="1"/>
          <p:nvPr/>
        </p:nvSpPr>
        <p:spPr>
          <a:xfrm>
            <a:off x="6504508" y="1234150"/>
            <a:ext cx="458780" cy="230832"/>
          </a:xfrm>
          <a:prstGeom prst="rect">
            <a:avLst/>
          </a:prstGeom>
          <a:noFill/>
        </p:spPr>
        <p:txBody>
          <a:bodyPr wrap="none" rtlCol="0">
            <a:spAutoFit/>
          </a:bodyPr>
          <a:lstStyle/>
          <a:p>
            <a:r>
              <a:rPr lang="en-AU" sz="900" i="1" dirty="0"/>
              <a:t>Safari</a:t>
            </a:r>
          </a:p>
        </p:txBody>
      </p:sp>
      <p:sp>
        <p:nvSpPr>
          <p:cNvPr id="21" name="TextBox 20">
            <a:extLst>
              <a:ext uri="{FF2B5EF4-FFF2-40B4-BE49-F238E27FC236}">
                <a16:creationId xmlns:a16="http://schemas.microsoft.com/office/drawing/2014/main" id="{15A2650B-B77D-7145-B3EF-3F0880E6FA29}"/>
              </a:ext>
            </a:extLst>
          </p:cNvPr>
          <p:cNvSpPr txBox="1"/>
          <p:nvPr/>
        </p:nvSpPr>
        <p:spPr>
          <a:xfrm>
            <a:off x="5731585" y="1583639"/>
            <a:ext cx="550151" cy="230832"/>
          </a:xfrm>
          <a:prstGeom prst="rect">
            <a:avLst/>
          </a:prstGeom>
          <a:noFill/>
        </p:spPr>
        <p:txBody>
          <a:bodyPr wrap="none" rtlCol="0">
            <a:spAutoFit/>
          </a:bodyPr>
          <a:lstStyle/>
          <a:p>
            <a:r>
              <a:rPr lang="en-AU" sz="900" i="1" dirty="0"/>
              <a:t>Chrome</a:t>
            </a:r>
          </a:p>
        </p:txBody>
      </p:sp>
    </p:spTree>
    <p:extLst>
      <p:ext uri="{BB962C8B-B14F-4D97-AF65-F5344CB8AC3E}">
        <p14:creationId xmlns:p14="http://schemas.microsoft.com/office/powerpoint/2010/main" val="14228741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9691D-85D7-4949-AD7C-D2C8B225DD36}"/>
              </a:ext>
            </a:extLst>
          </p:cNvPr>
          <p:cNvSpPr>
            <a:spLocks noGrp="1"/>
          </p:cNvSpPr>
          <p:nvPr>
            <p:ph type="title"/>
          </p:nvPr>
        </p:nvSpPr>
        <p:spPr/>
        <p:txBody>
          <a:bodyPr/>
          <a:lstStyle/>
          <a:p>
            <a:r>
              <a:rPr lang="en-AU" dirty="0"/>
              <a:t>Spot the Difference</a:t>
            </a:r>
          </a:p>
        </p:txBody>
      </p:sp>
      <p:pic>
        <p:nvPicPr>
          <p:cNvPr id="5" name="Content Placeholder 4">
            <a:extLst>
              <a:ext uri="{FF2B5EF4-FFF2-40B4-BE49-F238E27FC236}">
                <a16:creationId xmlns:a16="http://schemas.microsoft.com/office/drawing/2014/main" id="{07471BEB-0F34-A14B-843E-2562A0003980}"/>
              </a:ext>
            </a:extLst>
          </p:cNvPr>
          <p:cNvPicPr>
            <a:picLocks noGrp="1" noChangeAspect="1"/>
          </p:cNvPicPr>
          <p:nvPr>
            <p:ph idx="1"/>
          </p:nvPr>
        </p:nvPicPr>
        <p:blipFill>
          <a:blip r:embed="rId2"/>
          <a:stretch>
            <a:fillRect/>
          </a:stretch>
        </p:blipFill>
        <p:spPr>
          <a:xfrm>
            <a:off x="1347755" y="884276"/>
            <a:ext cx="5067300" cy="323850"/>
          </a:xfrm>
        </p:spPr>
      </p:pic>
      <p:pic>
        <p:nvPicPr>
          <p:cNvPr id="7" name="Picture 6">
            <a:extLst>
              <a:ext uri="{FF2B5EF4-FFF2-40B4-BE49-F238E27FC236}">
                <a16:creationId xmlns:a16="http://schemas.microsoft.com/office/drawing/2014/main" id="{B7035D86-D75E-E44A-97F1-DD766BCCD99A}"/>
              </a:ext>
            </a:extLst>
          </p:cNvPr>
          <p:cNvPicPr>
            <a:picLocks noChangeAspect="1"/>
          </p:cNvPicPr>
          <p:nvPr/>
        </p:nvPicPr>
        <p:blipFill>
          <a:blip r:embed="rId3"/>
          <a:stretch>
            <a:fillRect/>
          </a:stretch>
        </p:blipFill>
        <p:spPr>
          <a:xfrm>
            <a:off x="1347755" y="2399172"/>
            <a:ext cx="5000625" cy="342900"/>
          </a:xfrm>
          <a:prstGeom prst="rect">
            <a:avLst/>
          </a:prstGeom>
        </p:spPr>
      </p:pic>
      <p:pic>
        <p:nvPicPr>
          <p:cNvPr id="9" name="Picture 8">
            <a:extLst>
              <a:ext uri="{FF2B5EF4-FFF2-40B4-BE49-F238E27FC236}">
                <a16:creationId xmlns:a16="http://schemas.microsoft.com/office/drawing/2014/main" id="{C41B780E-2A14-8440-B9CD-8E28F72038C2}"/>
              </a:ext>
            </a:extLst>
          </p:cNvPr>
          <p:cNvPicPr>
            <a:picLocks noChangeAspect="1"/>
          </p:cNvPicPr>
          <p:nvPr/>
        </p:nvPicPr>
        <p:blipFill>
          <a:blip r:embed="rId4"/>
          <a:stretch>
            <a:fillRect/>
          </a:stretch>
        </p:blipFill>
        <p:spPr>
          <a:xfrm>
            <a:off x="1333467" y="3669062"/>
            <a:ext cx="5029200" cy="333375"/>
          </a:xfrm>
          <a:prstGeom prst="rect">
            <a:avLst/>
          </a:prstGeom>
        </p:spPr>
      </p:pic>
      <p:sp>
        <p:nvSpPr>
          <p:cNvPr id="10" name="TextBox 9">
            <a:extLst>
              <a:ext uri="{FF2B5EF4-FFF2-40B4-BE49-F238E27FC236}">
                <a16:creationId xmlns:a16="http://schemas.microsoft.com/office/drawing/2014/main" id="{657B8F79-89AA-AC4D-94A5-3F0E3B69F83F}"/>
              </a:ext>
            </a:extLst>
          </p:cNvPr>
          <p:cNvSpPr txBox="1"/>
          <p:nvPr/>
        </p:nvSpPr>
        <p:spPr>
          <a:xfrm>
            <a:off x="3345739" y="1601800"/>
            <a:ext cx="4109939" cy="715581"/>
          </a:xfrm>
          <a:prstGeom prst="rect">
            <a:avLst/>
          </a:prstGeom>
          <a:noFill/>
        </p:spPr>
        <p:txBody>
          <a:bodyPr wrap="square" rtlCol="0">
            <a:spAutoFit/>
          </a:bodyPr>
          <a:lstStyle/>
          <a:p>
            <a:r>
              <a:rPr lang="en-AU" sz="1350" dirty="0"/>
              <a:t>This web site’s certificate was issued to an organisation called the “Commonwealth Bank of Australia” located in Sydney, Australia</a:t>
            </a:r>
          </a:p>
        </p:txBody>
      </p:sp>
      <p:sp>
        <p:nvSpPr>
          <p:cNvPr id="11" name="TextBox 10">
            <a:extLst>
              <a:ext uri="{FF2B5EF4-FFF2-40B4-BE49-F238E27FC236}">
                <a16:creationId xmlns:a16="http://schemas.microsoft.com/office/drawing/2014/main" id="{DBA639CF-F139-AA43-9469-F5460EE1CABD}"/>
              </a:ext>
            </a:extLst>
          </p:cNvPr>
          <p:cNvSpPr txBox="1"/>
          <p:nvPr/>
        </p:nvSpPr>
        <p:spPr>
          <a:xfrm>
            <a:off x="3345739" y="3056081"/>
            <a:ext cx="4109939" cy="507831"/>
          </a:xfrm>
          <a:prstGeom prst="rect">
            <a:avLst/>
          </a:prstGeom>
          <a:noFill/>
        </p:spPr>
        <p:txBody>
          <a:bodyPr wrap="square" rtlCol="0">
            <a:spAutoFit/>
          </a:bodyPr>
          <a:lstStyle/>
          <a:p>
            <a:r>
              <a:rPr lang="en-AU" sz="1350" dirty="0"/>
              <a:t>This web site’s certificate was issued to “Cloudflare Inc” located in San Francisco, USA!!</a:t>
            </a:r>
          </a:p>
        </p:txBody>
      </p:sp>
      <p:sp>
        <p:nvSpPr>
          <p:cNvPr id="12" name="TextBox 11">
            <a:extLst>
              <a:ext uri="{FF2B5EF4-FFF2-40B4-BE49-F238E27FC236}">
                <a16:creationId xmlns:a16="http://schemas.microsoft.com/office/drawing/2014/main" id="{1FF2D81E-BC65-A246-82FC-F2697CF2CD20}"/>
              </a:ext>
            </a:extLst>
          </p:cNvPr>
          <p:cNvSpPr txBox="1"/>
          <p:nvPr/>
        </p:nvSpPr>
        <p:spPr>
          <a:xfrm>
            <a:off x="3407286" y="4402903"/>
            <a:ext cx="4109939" cy="507831"/>
          </a:xfrm>
          <a:prstGeom prst="rect">
            <a:avLst/>
          </a:prstGeom>
          <a:noFill/>
        </p:spPr>
        <p:txBody>
          <a:bodyPr wrap="square" rtlCol="0">
            <a:spAutoFit/>
          </a:bodyPr>
          <a:lstStyle/>
          <a:p>
            <a:r>
              <a:rPr lang="en-AU" sz="1350" dirty="0"/>
              <a:t>This web site’s certificate says </a:t>
            </a:r>
            <a:r>
              <a:rPr lang="en-AU" sz="1350" i="1" dirty="0"/>
              <a:t>nothing</a:t>
            </a:r>
            <a:r>
              <a:rPr lang="en-AU" sz="1350" dirty="0"/>
              <a:t> about the entity that holds the public key associated with this domain </a:t>
            </a:r>
          </a:p>
        </p:txBody>
      </p:sp>
      <p:pic>
        <p:nvPicPr>
          <p:cNvPr id="15" name="Picture 14">
            <a:extLst>
              <a:ext uri="{FF2B5EF4-FFF2-40B4-BE49-F238E27FC236}">
                <a16:creationId xmlns:a16="http://schemas.microsoft.com/office/drawing/2014/main" id="{6CD1312E-785B-C248-A1D3-33E9231FD5F5}"/>
              </a:ext>
            </a:extLst>
          </p:cNvPr>
          <p:cNvPicPr>
            <a:picLocks noChangeAspect="1"/>
          </p:cNvPicPr>
          <p:nvPr/>
        </p:nvPicPr>
        <p:blipFill>
          <a:blip r:embed="rId5"/>
          <a:stretch>
            <a:fillRect/>
          </a:stretch>
        </p:blipFill>
        <p:spPr>
          <a:xfrm>
            <a:off x="1717694" y="4002437"/>
            <a:ext cx="3695700" cy="333375"/>
          </a:xfrm>
          <a:prstGeom prst="rect">
            <a:avLst/>
          </a:prstGeom>
        </p:spPr>
      </p:pic>
      <p:pic>
        <p:nvPicPr>
          <p:cNvPr id="17" name="Picture 16">
            <a:extLst>
              <a:ext uri="{FF2B5EF4-FFF2-40B4-BE49-F238E27FC236}">
                <a16:creationId xmlns:a16="http://schemas.microsoft.com/office/drawing/2014/main" id="{A6BB16B4-C5BA-0D44-AE9C-08E1B32BA9DF}"/>
              </a:ext>
            </a:extLst>
          </p:cNvPr>
          <p:cNvPicPr>
            <a:picLocks noChangeAspect="1"/>
          </p:cNvPicPr>
          <p:nvPr/>
        </p:nvPicPr>
        <p:blipFill>
          <a:blip r:embed="rId6"/>
          <a:stretch>
            <a:fillRect/>
          </a:stretch>
        </p:blipFill>
        <p:spPr>
          <a:xfrm>
            <a:off x="1703676" y="1220384"/>
            <a:ext cx="3990975" cy="314325"/>
          </a:xfrm>
          <a:prstGeom prst="rect">
            <a:avLst/>
          </a:prstGeom>
        </p:spPr>
      </p:pic>
      <p:pic>
        <p:nvPicPr>
          <p:cNvPr id="19" name="Picture 18">
            <a:extLst>
              <a:ext uri="{FF2B5EF4-FFF2-40B4-BE49-F238E27FC236}">
                <a16:creationId xmlns:a16="http://schemas.microsoft.com/office/drawing/2014/main" id="{B77EBFA4-CF3D-F845-9402-B9A9A04D5ADA}"/>
              </a:ext>
            </a:extLst>
          </p:cNvPr>
          <p:cNvPicPr>
            <a:picLocks noChangeAspect="1"/>
          </p:cNvPicPr>
          <p:nvPr/>
        </p:nvPicPr>
        <p:blipFill rotWithShape="1">
          <a:blip r:embed="rId7"/>
          <a:srcRect b="13246"/>
          <a:stretch/>
        </p:blipFill>
        <p:spPr>
          <a:xfrm>
            <a:off x="1688322" y="2742072"/>
            <a:ext cx="3981450" cy="314009"/>
          </a:xfrm>
          <a:prstGeom prst="rect">
            <a:avLst/>
          </a:prstGeom>
        </p:spPr>
      </p:pic>
      <p:sp>
        <p:nvSpPr>
          <p:cNvPr id="20" name="TextBox 19">
            <a:extLst>
              <a:ext uri="{FF2B5EF4-FFF2-40B4-BE49-F238E27FC236}">
                <a16:creationId xmlns:a16="http://schemas.microsoft.com/office/drawing/2014/main" id="{C1BFB209-6007-7346-99B8-D7B02F69E55E}"/>
              </a:ext>
            </a:extLst>
          </p:cNvPr>
          <p:cNvSpPr txBox="1"/>
          <p:nvPr/>
        </p:nvSpPr>
        <p:spPr>
          <a:xfrm>
            <a:off x="6504508" y="893764"/>
            <a:ext cx="458780" cy="230832"/>
          </a:xfrm>
          <a:prstGeom prst="rect">
            <a:avLst/>
          </a:prstGeom>
          <a:noFill/>
        </p:spPr>
        <p:txBody>
          <a:bodyPr wrap="none" rtlCol="0">
            <a:spAutoFit/>
          </a:bodyPr>
          <a:lstStyle/>
          <a:p>
            <a:r>
              <a:rPr lang="en-AU" sz="900" i="1" dirty="0"/>
              <a:t>Safari</a:t>
            </a:r>
          </a:p>
        </p:txBody>
      </p:sp>
      <p:sp>
        <p:nvSpPr>
          <p:cNvPr id="21" name="TextBox 20">
            <a:extLst>
              <a:ext uri="{FF2B5EF4-FFF2-40B4-BE49-F238E27FC236}">
                <a16:creationId xmlns:a16="http://schemas.microsoft.com/office/drawing/2014/main" id="{15A2650B-B77D-7145-B3EF-3F0880E6FA29}"/>
              </a:ext>
            </a:extLst>
          </p:cNvPr>
          <p:cNvSpPr txBox="1"/>
          <p:nvPr/>
        </p:nvSpPr>
        <p:spPr>
          <a:xfrm>
            <a:off x="5731585" y="1243253"/>
            <a:ext cx="550151" cy="230832"/>
          </a:xfrm>
          <a:prstGeom prst="rect">
            <a:avLst/>
          </a:prstGeom>
          <a:noFill/>
        </p:spPr>
        <p:txBody>
          <a:bodyPr wrap="none" rtlCol="0">
            <a:spAutoFit/>
          </a:bodyPr>
          <a:lstStyle/>
          <a:p>
            <a:r>
              <a:rPr lang="en-AU" sz="900" i="1" dirty="0"/>
              <a:t>Chrome</a:t>
            </a:r>
          </a:p>
        </p:txBody>
      </p:sp>
    </p:spTree>
    <p:extLst>
      <p:ext uri="{BB962C8B-B14F-4D97-AF65-F5344CB8AC3E}">
        <p14:creationId xmlns:p14="http://schemas.microsoft.com/office/powerpoint/2010/main" val="16197966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C00DA-3F70-D422-A978-40D5C4331CD2}"/>
              </a:ext>
            </a:extLst>
          </p:cNvPr>
          <p:cNvSpPr>
            <a:spLocks noGrp="1"/>
          </p:cNvSpPr>
          <p:nvPr>
            <p:ph type="title"/>
          </p:nvPr>
        </p:nvSpPr>
        <p:spPr/>
        <p:txBody>
          <a:bodyPr/>
          <a:lstStyle/>
          <a:p>
            <a:r>
              <a:rPr lang="en-AU" dirty="0"/>
              <a:t>Spot the Difference</a:t>
            </a:r>
          </a:p>
        </p:txBody>
      </p:sp>
      <p:sp>
        <p:nvSpPr>
          <p:cNvPr id="3" name="Content Placeholder 2">
            <a:extLst>
              <a:ext uri="{FF2B5EF4-FFF2-40B4-BE49-F238E27FC236}">
                <a16:creationId xmlns:a16="http://schemas.microsoft.com/office/drawing/2014/main" id="{0782D447-0AE4-B883-EBFD-B3D09BCBB19C}"/>
              </a:ext>
            </a:extLst>
          </p:cNvPr>
          <p:cNvSpPr>
            <a:spLocks noGrp="1"/>
          </p:cNvSpPr>
          <p:nvPr>
            <p:ph idx="1"/>
          </p:nvPr>
        </p:nvSpPr>
        <p:spPr/>
        <p:txBody>
          <a:bodyPr>
            <a:normAutofit fontScale="85000" lnSpcReduction="20000"/>
          </a:bodyPr>
          <a:lstStyle/>
          <a:p>
            <a:r>
              <a:rPr lang="en-AU" dirty="0"/>
              <a:t>The certification processes taken to issue the certificate were different in each of these cases. </a:t>
            </a:r>
          </a:p>
          <a:p>
            <a:pPr lvl="1"/>
            <a:r>
              <a:rPr lang="en-AU" dirty="0"/>
              <a:t>One confirmed the identity of the public key holder as well as their association with the domain name</a:t>
            </a:r>
          </a:p>
          <a:p>
            <a:pPr lvl="1"/>
            <a:r>
              <a:rPr lang="en-AU" dirty="0"/>
              <a:t>The second used a proxy agent and there is no association between the entity domain name that is certified here and the proxy agent</a:t>
            </a:r>
          </a:p>
          <a:p>
            <a:pPr lvl="1"/>
            <a:r>
              <a:rPr lang="en-AU" dirty="0"/>
              <a:t>The third simply associates a public key with a domain name without any form of identification of the holder of the domain name</a:t>
            </a:r>
          </a:p>
          <a:p>
            <a:r>
              <a:rPr lang="en-AU" dirty="0"/>
              <a:t>They all have different levels of trustworthiness, yet they all display to the user in exactly the same way</a:t>
            </a:r>
          </a:p>
          <a:p>
            <a:pPr lvl="1"/>
            <a:r>
              <a:rPr lang="en-AU" dirty="0"/>
              <a:t>Because when we tried to differentiate these different levels of trust (such as painting the padlock icon in green) nobody understood what was going on and nobody cared anyway!</a:t>
            </a:r>
          </a:p>
        </p:txBody>
      </p:sp>
    </p:spTree>
    <p:extLst>
      <p:ext uri="{BB962C8B-B14F-4D97-AF65-F5344CB8AC3E}">
        <p14:creationId xmlns:p14="http://schemas.microsoft.com/office/powerpoint/2010/main" val="22275014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7773C-AF2D-784F-803A-FD535941809C}"/>
              </a:ext>
            </a:extLst>
          </p:cNvPr>
          <p:cNvSpPr>
            <a:spLocks noGrp="1"/>
          </p:cNvSpPr>
          <p:nvPr>
            <p:ph type="title"/>
          </p:nvPr>
        </p:nvSpPr>
        <p:spPr/>
        <p:txBody>
          <a:bodyPr/>
          <a:lstStyle/>
          <a:p>
            <a:r>
              <a:rPr lang="en-AU" dirty="0"/>
              <a:t>Moving on…</a:t>
            </a:r>
          </a:p>
        </p:txBody>
      </p:sp>
      <p:sp>
        <p:nvSpPr>
          <p:cNvPr id="3" name="Content Placeholder 2">
            <a:extLst>
              <a:ext uri="{FF2B5EF4-FFF2-40B4-BE49-F238E27FC236}">
                <a16:creationId xmlns:a16="http://schemas.microsoft.com/office/drawing/2014/main" id="{FA8842DD-3DD7-0D40-888E-47E02AE1B1E5}"/>
              </a:ext>
            </a:extLst>
          </p:cNvPr>
          <p:cNvSpPr>
            <a:spLocks noGrp="1"/>
          </p:cNvSpPr>
          <p:nvPr>
            <p:ph idx="1"/>
          </p:nvPr>
        </p:nvSpPr>
        <p:spPr/>
        <p:txBody>
          <a:bodyPr/>
          <a:lstStyle/>
          <a:p>
            <a:r>
              <a:rPr lang="en-AU" dirty="0"/>
              <a:t>Ok, so the certificate system is a mess, but TLS still works, right?</a:t>
            </a:r>
          </a:p>
          <a:p>
            <a:r>
              <a:rPr lang="en-AU" dirty="0"/>
              <a:t>So lets look at the way TLS sets of a secure session</a:t>
            </a:r>
          </a:p>
        </p:txBody>
      </p:sp>
    </p:spTree>
    <p:extLst>
      <p:ext uri="{BB962C8B-B14F-4D97-AF65-F5344CB8AC3E}">
        <p14:creationId xmlns:p14="http://schemas.microsoft.com/office/powerpoint/2010/main" val="28473722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Secure Connections using TLS</a:t>
            </a:r>
          </a:p>
        </p:txBody>
      </p:sp>
      <p:pic>
        <p:nvPicPr>
          <p:cNvPr id="4" name="Content Placeholder 3"/>
          <p:cNvPicPr>
            <a:picLocks noGrp="1" noChangeAspect="1"/>
          </p:cNvPicPr>
          <p:nvPr>
            <p:ph idx="1"/>
          </p:nvPr>
        </p:nvPicPr>
        <p:blipFill>
          <a:blip r:embed="rId2"/>
          <a:stretch>
            <a:fillRect/>
          </a:stretch>
        </p:blipFill>
        <p:spPr>
          <a:xfrm>
            <a:off x="2189817" y="1369219"/>
            <a:ext cx="4764366" cy="3263504"/>
          </a:xfrm>
          <a:prstGeom prst="rect">
            <a:avLst/>
          </a:prstGeom>
        </p:spPr>
      </p:pic>
      <p:sp>
        <p:nvSpPr>
          <p:cNvPr id="5" name="Rectangle 4"/>
          <p:cNvSpPr/>
          <p:nvPr/>
        </p:nvSpPr>
        <p:spPr>
          <a:xfrm>
            <a:off x="6055516" y="4947293"/>
            <a:ext cx="2002471" cy="219291"/>
          </a:xfrm>
          <a:prstGeom prst="rect">
            <a:avLst/>
          </a:prstGeom>
        </p:spPr>
        <p:txBody>
          <a:bodyPr wrap="none">
            <a:spAutoFit/>
          </a:bodyPr>
          <a:lstStyle/>
          <a:p>
            <a:r>
              <a:rPr lang="en-US" sz="825" dirty="0"/>
              <a:t>https://</a:t>
            </a:r>
            <a:r>
              <a:rPr lang="en-US" sz="825" dirty="0" err="1"/>
              <a:t>rhsecurity.wordpress.com</a:t>
            </a:r>
            <a:r>
              <a:rPr lang="en-US" sz="825" dirty="0"/>
              <a:t>/tag/</a:t>
            </a:r>
            <a:r>
              <a:rPr lang="en-US" sz="825" dirty="0" err="1"/>
              <a:t>tls</a:t>
            </a:r>
            <a:r>
              <a:rPr lang="en-US" sz="825" dirty="0"/>
              <a:t>/</a:t>
            </a:r>
          </a:p>
        </p:txBody>
      </p:sp>
    </p:spTree>
    <p:extLst>
      <p:ext uri="{BB962C8B-B14F-4D97-AF65-F5344CB8AC3E}">
        <p14:creationId xmlns:p14="http://schemas.microsoft.com/office/powerpoint/2010/main" val="1250963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Bank?</a:t>
            </a:r>
          </a:p>
        </p:txBody>
      </p:sp>
      <p:pic>
        <p:nvPicPr>
          <p:cNvPr id="4" name="Picture 3">
            <a:extLst>
              <a:ext uri="{FF2B5EF4-FFF2-40B4-BE49-F238E27FC236}">
                <a16:creationId xmlns:a16="http://schemas.microsoft.com/office/drawing/2014/main" id="{AEA39689-8792-F648-B497-07407E0BE2DB}"/>
              </a:ext>
            </a:extLst>
          </p:cNvPr>
          <p:cNvPicPr>
            <a:picLocks noChangeAspect="1"/>
          </p:cNvPicPr>
          <p:nvPr/>
        </p:nvPicPr>
        <p:blipFill>
          <a:blip r:embed="rId2"/>
          <a:stretch>
            <a:fillRect/>
          </a:stretch>
        </p:blipFill>
        <p:spPr>
          <a:xfrm>
            <a:off x="3200400" y="1063229"/>
            <a:ext cx="3031595" cy="2841450"/>
          </a:xfrm>
          <a:prstGeom prst="rect">
            <a:avLst/>
          </a:prstGeom>
        </p:spPr>
      </p:pic>
      <p:sp>
        <p:nvSpPr>
          <p:cNvPr id="3" name="TextBox 2">
            <a:extLst>
              <a:ext uri="{FF2B5EF4-FFF2-40B4-BE49-F238E27FC236}">
                <a16:creationId xmlns:a16="http://schemas.microsoft.com/office/drawing/2014/main" id="{3A95E21B-1A96-A193-3FA6-D638568481AC}"/>
              </a:ext>
            </a:extLst>
          </p:cNvPr>
          <p:cNvSpPr txBox="1"/>
          <p:nvPr/>
        </p:nvSpPr>
        <p:spPr>
          <a:xfrm>
            <a:off x="293676" y="4543336"/>
            <a:ext cx="8556648" cy="600164"/>
          </a:xfrm>
          <a:prstGeom prst="rect">
            <a:avLst/>
          </a:prstGeom>
          <a:noFill/>
        </p:spPr>
        <p:txBody>
          <a:bodyPr wrap="square" rtlCol="0">
            <a:spAutoFit/>
          </a:bodyPr>
          <a:lstStyle/>
          <a:p>
            <a:r>
              <a:rPr lang="en-AU" sz="1100" dirty="0"/>
              <a:t>Let’s start with a simple example:</a:t>
            </a:r>
          </a:p>
          <a:p>
            <a:r>
              <a:rPr lang="en-AU" sz="1100" dirty="0"/>
              <a:t>Why should you pass your account and password to this web site? It might look like your bank, but frankly it could just as easily be a fraudulent site intended to steal your banking credentials. Why should you trust what you see on the screen?</a:t>
            </a:r>
          </a:p>
        </p:txBody>
      </p:sp>
    </p:spTree>
    <p:extLst>
      <p:ext uri="{BB962C8B-B14F-4D97-AF65-F5344CB8AC3E}">
        <p14:creationId xmlns:p14="http://schemas.microsoft.com/office/powerpoint/2010/main" val="23057650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Secure Connections using TLS</a:t>
            </a:r>
          </a:p>
        </p:txBody>
      </p:sp>
      <p:pic>
        <p:nvPicPr>
          <p:cNvPr id="4" name="Content Placeholder 3"/>
          <p:cNvPicPr>
            <a:picLocks noGrp="1" noChangeAspect="1"/>
          </p:cNvPicPr>
          <p:nvPr>
            <p:ph idx="1"/>
          </p:nvPr>
        </p:nvPicPr>
        <p:blipFill>
          <a:blip r:embed="rId2"/>
          <a:stretch>
            <a:fillRect/>
          </a:stretch>
        </p:blipFill>
        <p:spPr>
          <a:xfrm>
            <a:off x="2189817" y="1369219"/>
            <a:ext cx="4764366" cy="3263504"/>
          </a:xfrm>
          <a:prstGeom prst="rect">
            <a:avLst/>
          </a:prstGeom>
        </p:spPr>
      </p:pic>
      <p:sp>
        <p:nvSpPr>
          <p:cNvPr id="5" name="Rectangle 4"/>
          <p:cNvSpPr/>
          <p:nvPr/>
        </p:nvSpPr>
        <p:spPr>
          <a:xfrm>
            <a:off x="6055516" y="4947293"/>
            <a:ext cx="2002471" cy="219291"/>
          </a:xfrm>
          <a:prstGeom prst="rect">
            <a:avLst/>
          </a:prstGeom>
        </p:spPr>
        <p:txBody>
          <a:bodyPr wrap="none">
            <a:spAutoFit/>
          </a:bodyPr>
          <a:lstStyle/>
          <a:p>
            <a:r>
              <a:rPr lang="en-US" sz="825" dirty="0"/>
              <a:t>https://</a:t>
            </a:r>
            <a:r>
              <a:rPr lang="en-US" sz="825" dirty="0" err="1"/>
              <a:t>rhsecurity.wordpress.com</a:t>
            </a:r>
            <a:r>
              <a:rPr lang="en-US" sz="825" dirty="0"/>
              <a:t>/tag/</a:t>
            </a:r>
            <a:r>
              <a:rPr lang="en-US" sz="825" dirty="0" err="1"/>
              <a:t>tls</a:t>
            </a:r>
            <a:r>
              <a:rPr lang="en-US" sz="825" dirty="0"/>
              <a:t>/</a:t>
            </a:r>
          </a:p>
        </p:txBody>
      </p:sp>
      <p:sp>
        <p:nvSpPr>
          <p:cNvPr id="3" name="Freeform 2"/>
          <p:cNvSpPr/>
          <p:nvPr/>
        </p:nvSpPr>
        <p:spPr>
          <a:xfrm>
            <a:off x="3445595" y="2837496"/>
            <a:ext cx="1784427" cy="311221"/>
          </a:xfrm>
          <a:custGeom>
            <a:avLst/>
            <a:gdLst>
              <a:gd name="connsiteX0" fmla="*/ 166055 w 2379236"/>
              <a:gd name="connsiteY0" fmla="*/ 319545 h 414961"/>
              <a:gd name="connsiteX1" fmla="*/ 1056601 w 2379236"/>
              <a:gd name="connsiteY1" fmla="*/ 311594 h 414961"/>
              <a:gd name="connsiteX2" fmla="*/ 2233394 w 2379236"/>
              <a:gd name="connsiteY2" fmla="*/ 232081 h 414961"/>
              <a:gd name="connsiteX3" fmla="*/ 2137978 w 2379236"/>
              <a:gd name="connsiteY3" fmla="*/ 25347 h 414961"/>
              <a:gd name="connsiteX4" fmla="*/ 221714 w 2379236"/>
              <a:gd name="connsiteY4" fmla="*/ 17395 h 414961"/>
              <a:gd name="connsiteX5" fmla="*/ 30883 w 2379236"/>
              <a:gd name="connsiteY5" fmla="*/ 152568 h 414961"/>
              <a:gd name="connsiteX6" fmla="*/ 134250 w 2379236"/>
              <a:gd name="connsiteY6" fmla="*/ 414961 h 41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9236" h="414961">
                <a:moveTo>
                  <a:pt x="166055" y="319545"/>
                </a:moveTo>
                <a:lnTo>
                  <a:pt x="1056601" y="311594"/>
                </a:lnTo>
                <a:cubicBezTo>
                  <a:pt x="1401158" y="297017"/>
                  <a:pt x="2053165" y="279789"/>
                  <a:pt x="2233394" y="232081"/>
                </a:cubicBezTo>
                <a:cubicBezTo>
                  <a:pt x="2413623" y="184373"/>
                  <a:pt x="2473258" y="61128"/>
                  <a:pt x="2137978" y="25347"/>
                </a:cubicBezTo>
                <a:cubicBezTo>
                  <a:pt x="1802698" y="-10434"/>
                  <a:pt x="572896" y="-3808"/>
                  <a:pt x="221714" y="17395"/>
                </a:cubicBezTo>
                <a:cubicBezTo>
                  <a:pt x="-129468" y="38598"/>
                  <a:pt x="45460" y="86307"/>
                  <a:pt x="30883" y="152568"/>
                </a:cubicBezTo>
                <a:cubicBezTo>
                  <a:pt x="16306" y="218829"/>
                  <a:pt x="134250" y="414961"/>
                  <a:pt x="134250" y="414961"/>
                </a:cubicBezTo>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7230157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Secure Connections using TLS</a:t>
            </a:r>
          </a:p>
        </p:txBody>
      </p:sp>
      <p:pic>
        <p:nvPicPr>
          <p:cNvPr id="4" name="Content Placeholder 3"/>
          <p:cNvPicPr>
            <a:picLocks noGrp="1" noChangeAspect="1"/>
          </p:cNvPicPr>
          <p:nvPr>
            <p:ph idx="1"/>
          </p:nvPr>
        </p:nvPicPr>
        <p:blipFill>
          <a:blip r:embed="rId2"/>
          <a:stretch>
            <a:fillRect/>
          </a:stretch>
        </p:blipFill>
        <p:spPr>
          <a:xfrm>
            <a:off x="2189817" y="1369219"/>
            <a:ext cx="4764366" cy="3263504"/>
          </a:xfrm>
          <a:prstGeom prst="rect">
            <a:avLst/>
          </a:prstGeom>
        </p:spPr>
      </p:pic>
      <p:sp>
        <p:nvSpPr>
          <p:cNvPr id="5" name="Rectangle 4"/>
          <p:cNvSpPr/>
          <p:nvPr/>
        </p:nvSpPr>
        <p:spPr>
          <a:xfrm>
            <a:off x="6055516" y="4947293"/>
            <a:ext cx="2002471" cy="219291"/>
          </a:xfrm>
          <a:prstGeom prst="rect">
            <a:avLst/>
          </a:prstGeom>
        </p:spPr>
        <p:txBody>
          <a:bodyPr wrap="none">
            <a:spAutoFit/>
          </a:bodyPr>
          <a:lstStyle/>
          <a:p>
            <a:r>
              <a:rPr lang="en-US" sz="825" dirty="0"/>
              <a:t>https://</a:t>
            </a:r>
            <a:r>
              <a:rPr lang="en-US" sz="825" dirty="0" err="1"/>
              <a:t>rhsecurity.wordpress.com</a:t>
            </a:r>
            <a:r>
              <a:rPr lang="en-US" sz="825" dirty="0"/>
              <a:t>/tag/</a:t>
            </a:r>
            <a:r>
              <a:rPr lang="en-US" sz="825" dirty="0" err="1"/>
              <a:t>tls</a:t>
            </a:r>
            <a:r>
              <a:rPr lang="en-US" sz="825" dirty="0"/>
              <a:t>/</a:t>
            </a:r>
          </a:p>
        </p:txBody>
      </p:sp>
      <p:sp>
        <p:nvSpPr>
          <p:cNvPr id="3" name="Freeform 2"/>
          <p:cNvSpPr/>
          <p:nvPr/>
        </p:nvSpPr>
        <p:spPr>
          <a:xfrm>
            <a:off x="3726498" y="2446406"/>
            <a:ext cx="1166626" cy="126917"/>
          </a:xfrm>
          <a:custGeom>
            <a:avLst/>
            <a:gdLst>
              <a:gd name="connsiteX0" fmla="*/ 70323 w 1555501"/>
              <a:gd name="connsiteY0" fmla="*/ 118889 h 169223"/>
              <a:gd name="connsiteX1" fmla="*/ 187769 w 1555501"/>
              <a:gd name="connsiteY1" fmla="*/ 110500 h 169223"/>
              <a:gd name="connsiteX2" fmla="*/ 825332 w 1555501"/>
              <a:gd name="connsiteY2" fmla="*/ 110500 h 169223"/>
              <a:gd name="connsiteX3" fmla="*/ 1437729 w 1555501"/>
              <a:gd name="connsiteY3" fmla="*/ 127278 h 169223"/>
              <a:gd name="connsiteX4" fmla="*/ 1521619 w 1555501"/>
              <a:gd name="connsiteY4" fmla="*/ 26610 h 169223"/>
              <a:gd name="connsiteX5" fmla="*/ 1035057 w 1555501"/>
              <a:gd name="connsiteY5" fmla="*/ 18221 h 169223"/>
              <a:gd name="connsiteX6" fmla="*/ 120657 w 1555501"/>
              <a:gd name="connsiteY6" fmla="*/ 9832 h 169223"/>
              <a:gd name="connsiteX7" fmla="*/ 36767 w 1555501"/>
              <a:gd name="connsiteY7" fmla="*/ 169223 h 169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5501" h="169223">
                <a:moveTo>
                  <a:pt x="70323" y="118889"/>
                </a:moveTo>
                <a:cubicBezTo>
                  <a:pt x="66128" y="115393"/>
                  <a:pt x="61934" y="111898"/>
                  <a:pt x="187769" y="110500"/>
                </a:cubicBezTo>
                <a:cubicBezTo>
                  <a:pt x="313604" y="109102"/>
                  <a:pt x="617005" y="107704"/>
                  <a:pt x="825332" y="110500"/>
                </a:cubicBezTo>
                <a:cubicBezTo>
                  <a:pt x="1033659" y="113296"/>
                  <a:pt x="1321681" y="141260"/>
                  <a:pt x="1437729" y="127278"/>
                </a:cubicBezTo>
                <a:cubicBezTo>
                  <a:pt x="1553777" y="113296"/>
                  <a:pt x="1588731" y="44786"/>
                  <a:pt x="1521619" y="26610"/>
                </a:cubicBezTo>
                <a:cubicBezTo>
                  <a:pt x="1454507" y="8434"/>
                  <a:pt x="1035057" y="18221"/>
                  <a:pt x="1035057" y="18221"/>
                </a:cubicBezTo>
                <a:cubicBezTo>
                  <a:pt x="801563" y="15425"/>
                  <a:pt x="287039" y="-15335"/>
                  <a:pt x="120657" y="9832"/>
                </a:cubicBezTo>
                <a:cubicBezTo>
                  <a:pt x="-45725" y="34999"/>
                  <a:pt x="-4479" y="102111"/>
                  <a:pt x="36767" y="169223"/>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reeform 7"/>
          <p:cNvSpPr/>
          <p:nvPr/>
        </p:nvSpPr>
        <p:spPr>
          <a:xfrm>
            <a:off x="3445595" y="2837496"/>
            <a:ext cx="1784427" cy="311221"/>
          </a:xfrm>
          <a:custGeom>
            <a:avLst/>
            <a:gdLst>
              <a:gd name="connsiteX0" fmla="*/ 166055 w 2379236"/>
              <a:gd name="connsiteY0" fmla="*/ 319545 h 414961"/>
              <a:gd name="connsiteX1" fmla="*/ 1056601 w 2379236"/>
              <a:gd name="connsiteY1" fmla="*/ 311594 h 414961"/>
              <a:gd name="connsiteX2" fmla="*/ 2233394 w 2379236"/>
              <a:gd name="connsiteY2" fmla="*/ 232081 h 414961"/>
              <a:gd name="connsiteX3" fmla="*/ 2137978 w 2379236"/>
              <a:gd name="connsiteY3" fmla="*/ 25347 h 414961"/>
              <a:gd name="connsiteX4" fmla="*/ 221714 w 2379236"/>
              <a:gd name="connsiteY4" fmla="*/ 17395 h 414961"/>
              <a:gd name="connsiteX5" fmla="*/ 30883 w 2379236"/>
              <a:gd name="connsiteY5" fmla="*/ 152568 h 414961"/>
              <a:gd name="connsiteX6" fmla="*/ 134250 w 2379236"/>
              <a:gd name="connsiteY6" fmla="*/ 414961 h 41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9236" h="414961">
                <a:moveTo>
                  <a:pt x="166055" y="319545"/>
                </a:moveTo>
                <a:lnTo>
                  <a:pt x="1056601" y="311594"/>
                </a:lnTo>
                <a:cubicBezTo>
                  <a:pt x="1401158" y="297017"/>
                  <a:pt x="2053165" y="279789"/>
                  <a:pt x="2233394" y="232081"/>
                </a:cubicBezTo>
                <a:cubicBezTo>
                  <a:pt x="2413623" y="184373"/>
                  <a:pt x="2473258" y="61128"/>
                  <a:pt x="2137978" y="25347"/>
                </a:cubicBezTo>
                <a:cubicBezTo>
                  <a:pt x="1802698" y="-10434"/>
                  <a:pt x="572896" y="-3808"/>
                  <a:pt x="221714" y="17395"/>
                </a:cubicBezTo>
                <a:cubicBezTo>
                  <a:pt x="-129468" y="38598"/>
                  <a:pt x="45460" y="86307"/>
                  <a:pt x="30883" y="152568"/>
                </a:cubicBezTo>
                <a:cubicBezTo>
                  <a:pt x="16306" y="218829"/>
                  <a:pt x="134250" y="414961"/>
                  <a:pt x="134250" y="414961"/>
                </a:cubicBezTo>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Freeform 8"/>
          <p:cNvSpPr/>
          <p:nvPr/>
        </p:nvSpPr>
        <p:spPr>
          <a:xfrm>
            <a:off x="4885429" y="2548645"/>
            <a:ext cx="181540" cy="272081"/>
          </a:xfrm>
          <a:custGeom>
            <a:avLst/>
            <a:gdLst>
              <a:gd name="connsiteX0" fmla="*/ 67125 w 242053"/>
              <a:gd name="connsiteY0" fmla="*/ 362775 h 362775"/>
              <a:gd name="connsiteX1" fmla="*/ 234102 w 242053"/>
              <a:gd name="connsiteY1" fmla="*/ 171944 h 362775"/>
              <a:gd name="connsiteX2" fmla="*/ 19417 w 242053"/>
              <a:gd name="connsiteY2" fmla="*/ 28820 h 362775"/>
              <a:gd name="connsiteX3" fmla="*/ 11465 w 242053"/>
              <a:gd name="connsiteY3" fmla="*/ 171944 h 362775"/>
              <a:gd name="connsiteX4" fmla="*/ 19417 w 242053"/>
              <a:gd name="connsiteY4" fmla="*/ 12918 h 362775"/>
              <a:gd name="connsiteX5" fmla="*/ 242053 w 242053"/>
              <a:gd name="connsiteY5" fmla="*/ 20869 h 36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053" h="362775">
                <a:moveTo>
                  <a:pt x="67125" y="362775"/>
                </a:moveTo>
                <a:cubicBezTo>
                  <a:pt x="154589" y="295189"/>
                  <a:pt x="242053" y="227603"/>
                  <a:pt x="234102" y="171944"/>
                </a:cubicBezTo>
                <a:cubicBezTo>
                  <a:pt x="226151" y="116285"/>
                  <a:pt x="56523" y="28820"/>
                  <a:pt x="19417" y="28820"/>
                </a:cubicBezTo>
                <a:cubicBezTo>
                  <a:pt x="-17689" y="28820"/>
                  <a:pt x="11465" y="174594"/>
                  <a:pt x="11465" y="171944"/>
                </a:cubicBezTo>
                <a:cubicBezTo>
                  <a:pt x="11465" y="169294"/>
                  <a:pt x="-19014" y="38097"/>
                  <a:pt x="19417" y="12918"/>
                </a:cubicBezTo>
                <a:cubicBezTo>
                  <a:pt x="57848" y="-12261"/>
                  <a:pt x="149950" y="4304"/>
                  <a:pt x="242053" y="20869"/>
                </a:cubicBez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776335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520444-4137-2926-94D4-95D3065E4307}"/>
              </a:ext>
            </a:extLst>
          </p:cNvPr>
          <p:cNvPicPr>
            <a:picLocks noChangeAspect="1"/>
          </p:cNvPicPr>
          <p:nvPr/>
        </p:nvPicPr>
        <p:blipFill>
          <a:blip r:embed="rId2"/>
          <a:stretch>
            <a:fillRect/>
          </a:stretch>
        </p:blipFill>
        <p:spPr>
          <a:xfrm>
            <a:off x="1112371" y="0"/>
            <a:ext cx="6038022" cy="5143500"/>
          </a:xfrm>
          <a:prstGeom prst="rect">
            <a:avLst/>
          </a:prstGeom>
        </p:spPr>
      </p:pic>
      <p:sp>
        <p:nvSpPr>
          <p:cNvPr id="2" name="Freeform 1"/>
          <p:cNvSpPr/>
          <p:nvPr/>
        </p:nvSpPr>
        <p:spPr>
          <a:xfrm>
            <a:off x="1751439" y="3921434"/>
            <a:ext cx="2184668" cy="879818"/>
          </a:xfrm>
          <a:custGeom>
            <a:avLst/>
            <a:gdLst>
              <a:gd name="connsiteX0" fmla="*/ 2517659 w 2912891"/>
              <a:gd name="connsiteY0" fmla="*/ 396476 h 1072858"/>
              <a:gd name="connsiteX1" fmla="*/ 2199606 w 2912891"/>
              <a:gd name="connsiteY1" fmla="*/ 54570 h 1072858"/>
              <a:gd name="connsiteX2" fmla="*/ 179975 w 2912891"/>
              <a:gd name="connsiteY2" fmla="*/ 38668 h 1072858"/>
              <a:gd name="connsiteX3" fmla="*/ 108413 w 2912891"/>
              <a:gd name="connsiteY3" fmla="*/ 428282 h 1072858"/>
              <a:gd name="connsiteX4" fmla="*/ 267440 w 2912891"/>
              <a:gd name="connsiteY4" fmla="*/ 1000776 h 1072858"/>
              <a:gd name="connsiteX5" fmla="*/ 1833846 w 2912891"/>
              <a:gd name="connsiteY5" fmla="*/ 1016678 h 1072858"/>
              <a:gd name="connsiteX6" fmla="*/ 2851613 w 2912891"/>
              <a:gd name="connsiteY6" fmla="*/ 563454 h 1072858"/>
              <a:gd name="connsiteX7" fmla="*/ 2803906 w 2912891"/>
              <a:gd name="connsiteY7" fmla="*/ 293109 h 107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12891" h="1072858">
                <a:moveTo>
                  <a:pt x="2517659" y="396476"/>
                </a:moveTo>
                <a:cubicBezTo>
                  <a:pt x="2553439" y="255340"/>
                  <a:pt x="2589220" y="114205"/>
                  <a:pt x="2199606" y="54570"/>
                </a:cubicBezTo>
                <a:cubicBezTo>
                  <a:pt x="1809992" y="-5065"/>
                  <a:pt x="528507" y="-23617"/>
                  <a:pt x="179975" y="38668"/>
                </a:cubicBezTo>
                <a:cubicBezTo>
                  <a:pt x="-168557" y="100953"/>
                  <a:pt x="93836" y="267931"/>
                  <a:pt x="108413" y="428282"/>
                </a:cubicBezTo>
                <a:cubicBezTo>
                  <a:pt x="122990" y="588633"/>
                  <a:pt x="-20132" y="902710"/>
                  <a:pt x="267440" y="1000776"/>
                </a:cubicBezTo>
                <a:cubicBezTo>
                  <a:pt x="555012" y="1098842"/>
                  <a:pt x="1403150" y="1089565"/>
                  <a:pt x="1833846" y="1016678"/>
                </a:cubicBezTo>
                <a:cubicBezTo>
                  <a:pt x="2264542" y="943791"/>
                  <a:pt x="2689936" y="684049"/>
                  <a:pt x="2851613" y="563454"/>
                </a:cubicBezTo>
                <a:cubicBezTo>
                  <a:pt x="3013290" y="442859"/>
                  <a:pt x="2803906" y="293109"/>
                  <a:pt x="2803906" y="293109"/>
                </a:cubicBezTo>
              </a:path>
            </a:pathLst>
          </a:cu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 name="Freeform 2">
            <a:extLst>
              <a:ext uri="{FF2B5EF4-FFF2-40B4-BE49-F238E27FC236}">
                <a16:creationId xmlns:a16="http://schemas.microsoft.com/office/drawing/2014/main" id="{CD1ED6D2-BA83-9A44-B6DE-54E3951FB8BA}"/>
              </a:ext>
            </a:extLst>
          </p:cNvPr>
          <p:cNvSpPr/>
          <p:nvPr/>
        </p:nvSpPr>
        <p:spPr>
          <a:xfrm>
            <a:off x="4192637" y="4269143"/>
            <a:ext cx="1604434" cy="115115"/>
          </a:xfrm>
          <a:custGeom>
            <a:avLst/>
            <a:gdLst>
              <a:gd name="connsiteX0" fmla="*/ 2139245 w 2139245"/>
              <a:gd name="connsiteY0" fmla="*/ 31993 h 153487"/>
              <a:gd name="connsiteX1" fmla="*/ 1180085 w 2139245"/>
              <a:gd name="connsiteY1" fmla="*/ 51176 h 153487"/>
              <a:gd name="connsiteX2" fmla="*/ 48275 w 2139245"/>
              <a:gd name="connsiteY2" fmla="*/ 70360 h 153487"/>
              <a:gd name="connsiteX3" fmla="*/ 188952 w 2139245"/>
              <a:gd name="connsiteY3" fmla="*/ 21 h 153487"/>
              <a:gd name="connsiteX4" fmla="*/ 9908 w 2139245"/>
              <a:gd name="connsiteY4" fmla="*/ 63965 h 153487"/>
              <a:gd name="connsiteX5" fmla="*/ 150585 w 2139245"/>
              <a:gd name="connsiteY5" fmla="*/ 153487 h 15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9245" h="153487">
                <a:moveTo>
                  <a:pt x="2139245" y="31993"/>
                </a:moveTo>
                <a:lnTo>
                  <a:pt x="1180085" y="51176"/>
                </a:lnTo>
                <a:cubicBezTo>
                  <a:pt x="831590" y="57571"/>
                  <a:pt x="213464" y="78886"/>
                  <a:pt x="48275" y="70360"/>
                </a:cubicBezTo>
                <a:cubicBezTo>
                  <a:pt x="-116914" y="61834"/>
                  <a:pt x="195346" y="1087"/>
                  <a:pt x="188952" y="21"/>
                </a:cubicBezTo>
                <a:cubicBezTo>
                  <a:pt x="182558" y="-1045"/>
                  <a:pt x="16302" y="38387"/>
                  <a:pt x="9908" y="63965"/>
                </a:cubicBezTo>
                <a:cubicBezTo>
                  <a:pt x="3514" y="89543"/>
                  <a:pt x="77049" y="121515"/>
                  <a:pt x="150585" y="153487"/>
                </a:cubicBezTo>
              </a:path>
            </a:pathLst>
          </a:custGeom>
          <a:noFill/>
          <a:ln w="57150">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12643330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Secure Connections using TLS</a:t>
            </a:r>
          </a:p>
        </p:txBody>
      </p:sp>
      <p:pic>
        <p:nvPicPr>
          <p:cNvPr id="4" name="Content Placeholder 3"/>
          <p:cNvPicPr>
            <a:picLocks noGrp="1" noChangeAspect="1"/>
          </p:cNvPicPr>
          <p:nvPr>
            <p:ph idx="1"/>
          </p:nvPr>
        </p:nvPicPr>
        <p:blipFill>
          <a:blip r:embed="rId2"/>
          <a:stretch>
            <a:fillRect/>
          </a:stretch>
        </p:blipFill>
        <p:spPr>
          <a:xfrm>
            <a:off x="2189817" y="1369219"/>
            <a:ext cx="4764366" cy="3263504"/>
          </a:xfrm>
          <a:prstGeom prst="rect">
            <a:avLst/>
          </a:prstGeom>
        </p:spPr>
      </p:pic>
      <p:sp>
        <p:nvSpPr>
          <p:cNvPr id="5" name="Rectangle 4"/>
          <p:cNvSpPr/>
          <p:nvPr/>
        </p:nvSpPr>
        <p:spPr>
          <a:xfrm>
            <a:off x="6055516" y="4947293"/>
            <a:ext cx="2002471" cy="219291"/>
          </a:xfrm>
          <a:prstGeom prst="rect">
            <a:avLst/>
          </a:prstGeom>
        </p:spPr>
        <p:txBody>
          <a:bodyPr wrap="none">
            <a:spAutoFit/>
          </a:bodyPr>
          <a:lstStyle/>
          <a:p>
            <a:r>
              <a:rPr lang="en-US" sz="825" dirty="0"/>
              <a:t>https://</a:t>
            </a:r>
            <a:r>
              <a:rPr lang="en-US" sz="825" dirty="0" err="1"/>
              <a:t>rhsecurity.wordpress.com</a:t>
            </a:r>
            <a:r>
              <a:rPr lang="en-US" sz="825" dirty="0"/>
              <a:t>/tag/</a:t>
            </a:r>
            <a:r>
              <a:rPr lang="en-US" sz="825" dirty="0" err="1"/>
              <a:t>tls</a:t>
            </a:r>
            <a:r>
              <a:rPr lang="en-US" sz="825" dirty="0"/>
              <a:t>/</a:t>
            </a:r>
          </a:p>
        </p:txBody>
      </p:sp>
      <p:sp>
        <p:nvSpPr>
          <p:cNvPr id="3" name="Freeform 2"/>
          <p:cNvSpPr/>
          <p:nvPr/>
        </p:nvSpPr>
        <p:spPr>
          <a:xfrm>
            <a:off x="3726498" y="2446406"/>
            <a:ext cx="1166626" cy="126917"/>
          </a:xfrm>
          <a:custGeom>
            <a:avLst/>
            <a:gdLst>
              <a:gd name="connsiteX0" fmla="*/ 70323 w 1555501"/>
              <a:gd name="connsiteY0" fmla="*/ 118889 h 169223"/>
              <a:gd name="connsiteX1" fmla="*/ 187769 w 1555501"/>
              <a:gd name="connsiteY1" fmla="*/ 110500 h 169223"/>
              <a:gd name="connsiteX2" fmla="*/ 825332 w 1555501"/>
              <a:gd name="connsiteY2" fmla="*/ 110500 h 169223"/>
              <a:gd name="connsiteX3" fmla="*/ 1437729 w 1555501"/>
              <a:gd name="connsiteY3" fmla="*/ 127278 h 169223"/>
              <a:gd name="connsiteX4" fmla="*/ 1521619 w 1555501"/>
              <a:gd name="connsiteY4" fmla="*/ 26610 h 169223"/>
              <a:gd name="connsiteX5" fmla="*/ 1035057 w 1555501"/>
              <a:gd name="connsiteY5" fmla="*/ 18221 h 169223"/>
              <a:gd name="connsiteX6" fmla="*/ 120657 w 1555501"/>
              <a:gd name="connsiteY6" fmla="*/ 9832 h 169223"/>
              <a:gd name="connsiteX7" fmla="*/ 36767 w 1555501"/>
              <a:gd name="connsiteY7" fmla="*/ 169223 h 169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5501" h="169223">
                <a:moveTo>
                  <a:pt x="70323" y="118889"/>
                </a:moveTo>
                <a:cubicBezTo>
                  <a:pt x="66128" y="115393"/>
                  <a:pt x="61934" y="111898"/>
                  <a:pt x="187769" y="110500"/>
                </a:cubicBezTo>
                <a:cubicBezTo>
                  <a:pt x="313604" y="109102"/>
                  <a:pt x="617005" y="107704"/>
                  <a:pt x="825332" y="110500"/>
                </a:cubicBezTo>
                <a:cubicBezTo>
                  <a:pt x="1033659" y="113296"/>
                  <a:pt x="1321681" y="141260"/>
                  <a:pt x="1437729" y="127278"/>
                </a:cubicBezTo>
                <a:cubicBezTo>
                  <a:pt x="1553777" y="113296"/>
                  <a:pt x="1588731" y="44786"/>
                  <a:pt x="1521619" y="26610"/>
                </a:cubicBezTo>
                <a:cubicBezTo>
                  <a:pt x="1454507" y="8434"/>
                  <a:pt x="1035057" y="18221"/>
                  <a:pt x="1035057" y="18221"/>
                </a:cubicBezTo>
                <a:cubicBezTo>
                  <a:pt x="801563" y="15425"/>
                  <a:pt x="287039" y="-15335"/>
                  <a:pt x="120657" y="9832"/>
                </a:cubicBezTo>
                <a:cubicBezTo>
                  <a:pt x="-45725" y="34999"/>
                  <a:pt x="-4479" y="102111"/>
                  <a:pt x="36767" y="169223"/>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Freeform 5"/>
          <p:cNvSpPr/>
          <p:nvPr/>
        </p:nvSpPr>
        <p:spPr>
          <a:xfrm>
            <a:off x="2992689" y="2321654"/>
            <a:ext cx="717343" cy="257961"/>
          </a:xfrm>
          <a:custGeom>
            <a:avLst/>
            <a:gdLst>
              <a:gd name="connsiteX0" fmla="*/ 956457 w 956457"/>
              <a:gd name="connsiteY0" fmla="*/ 234891 h 343948"/>
              <a:gd name="connsiteX1" fmla="*/ 679621 w 956457"/>
              <a:gd name="connsiteY1" fmla="*/ 167779 h 343948"/>
              <a:gd name="connsiteX2" fmla="*/ 117558 w 956457"/>
              <a:gd name="connsiteY2" fmla="*/ 167779 h 343948"/>
              <a:gd name="connsiteX3" fmla="*/ 218226 w 956457"/>
              <a:gd name="connsiteY3" fmla="*/ 0 h 343948"/>
              <a:gd name="connsiteX4" fmla="*/ 112 w 956457"/>
              <a:gd name="connsiteY4" fmla="*/ 167779 h 343948"/>
              <a:gd name="connsiteX5" fmla="*/ 251782 w 956457"/>
              <a:gd name="connsiteY5" fmla="*/ 343948 h 34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6457" h="343948">
                <a:moveTo>
                  <a:pt x="956457" y="234891"/>
                </a:moveTo>
                <a:cubicBezTo>
                  <a:pt x="887947" y="206927"/>
                  <a:pt x="819437" y="178964"/>
                  <a:pt x="679621" y="167779"/>
                </a:cubicBezTo>
                <a:cubicBezTo>
                  <a:pt x="539804" y="156594"/>
                  <a:pt x="194457" y="195742"/>
                  <a:pt x="117558" y="167779"/>
                </a:cubicBezTo>
                <a:cubicBezTo>
                  <a:pt x="40659" y="139816"/>
                  <a:pt x="237800" y="0"/>
                  <a:pt x="218226" y="0"/>
                </a:cubicBezTo>
                <a:cubicBezTo>
                  <a:pt x="198652" y="0"/>
                  <a:pt x="-5481" y="110454"/>
                  <a:pt x="112" y="167779"/>
                </a:cubicBezTo>
                <a:cubicBezTo>
                  <a:pt x="5705" y="225104"/>
                  <a:pt x="128743" y="284526"/>
                  <a:pt x="251782" y="34394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rot="20110336">
            <a:off x="1327581" y="1831803"/>
            <a:ext cx="2494594" cy="715581"/>
          </a:xfrm>
          <a:prstGeom prst="rect">
            <a:avLst/>
          </a:prstGeom>
          <a:solidFill>
            <a:schemeClr val="bg1"/>
          </a:solidFill>
        </p:spPr>
        <p:txBody>
          <a:bodyPr wrap="none" rtlCol="0">
            <a:spAutoFit/>
          </a:bodyPr>
          <a:lstStyle/>
          <a:p>
            <a:r>
              <a:rPr lang="en-US" sz="1350" dirty="0">
                <a:solidFill>
                  <a:schemeClr val="accent4">
                    <a:lumMod val="50000"/>
                  </a:schemeClr>
                </a:solidFill>
                <a:latin typeface="AhnbergHand" charset="0"/>
                <a:ea typeface="AhnbergHand" charset="0"/>
                <a:cs typeface="AhnbergHand" charset="0"/>
              </a:rPr>
              <a:t>How does the client</a:t>
            </a:r>
          </a:p>
          <a:p>
            <a:r>
              <a:rPr lang="en-US" sz="1350" dirty="0" err="1">
                <a:solidFill>
                  <a:schemeClr val="accent4">
                    <a:lumMod val="50000"/>
                  </a:schemeClr>
                </a:solidFill>
                <a:latin typeface="AhnbergHand" charset="0"/>
                <a:ea typeface="AhnbergHand" charset="0"/>
                <a:cs typeface="AhnbergHand" charset="0"/>
              </a:rPr>
              <a:t>recognise</a:t>
            </a:r>
            <a:r>
              <a:rPr lang="en-US" sz="1350" dirty="0">
                <a:solidFill>
                  <a:schemeClr val="accent4">
                    <a:lumMod val="50000"/>
                  </a:schemeClr>
                </a:solidFill>
                <a:latin typeface="AhnbergHand" charset="0"/>
                <a:ea typeface="AhnbergHand" charset="0"/>
                <a:cs typeface="AhnbergHand" charset="0"/>
              </a:rPr>
              <a:t> this certificate</a:t>
            </a:r>
          </a:p>
          <a:p>
            <a:r>
              <a:rPr lang="en-US" sz="1350" dirty="0">
                <a:solidFill>
                  <a:schemeClr val="accent4">
                    <a:lumMod val="50000"/>
                  </a:schemeClr>
                </a:solidFill>
                <a:latin typeface="AhnbergHand" charset="0"/>
                <a:ea typeface="AhnbergHand" charset="0"/>
                <a:cs typeface="AhnbergHand" charset="0"/>
              </a:rPr>
              <a:t>as the “right” certificate?</a:t>
            </a:r>
          </a:p>
        </p:txBody>
      </p:sp>
      <p:sp>
        <p:nvSpPr>
          <p:cNvPr id="8" name="Freeform 7"/>
          <p:cNvSpPr/>
          <p:nvPr/>
        </p:nvSpPr>
        <p:spPr>
          <a:xfrm>
            <a:off x="3445595" y="2837496"/>
            <a:ext cx="1784427" cy="311221"/>
          </a:xfrm>
          <a:custGeom>
            <a:avLst/>
            <a:gdLst>
              <a:gd name="connsiteX0" fmla="*/ 166055 w 2379236"/>
              <a:gd name="connsiteY0" fmla="*/ 319545 h 414961"/>
              <a:gd name="connsiteX1" fmla="*/ 1056601 w 2379236"/>
              <a:gd name="connsiteY1" fmla="*/ 311594 h 414961"/>
              <a:gd name="connsiteX2" fmla="*/ 2233394 w 2379236"/>
              <a:gd name="connsiteY2" fmla="*/ 232081 h 414961"/>
              <a:gd name="connsiteX3" fmla="*/ 2137978 w 2379236"/>
              <a:gd name="connsiteY3" fmla="*/ 25347 h 414961"/>
              <a:gd name="connsiteX4" fmla="*/ 221714 w 2379236"/>
              <a:gd name="connsiteY4" fmla="*/ 17395 h 414961"/>
              <a:gd name="connsiteX5" fmla="*/ 30883 w 2379236"/>
              <a:gd name="connsiteY5" fmla="*/ 152568 h 414961"/>
              <a:gd name="connsiteX6" fmla="*/ 134250 w 2379236"/>
              <a:gd name="connsiteY6" fmla="*/ 414961 h 41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9236" h="414961">
                <a:moveTo>
                  <a:pt x="166055" y="319545"/>
                </a:moveTo>
                <a:lnTo>
                  <a:pt x="1056601" y="311594"/>
                </a:lnTo>
                <a:cubicBezTo>
                  <a:pt x="1401158" y="297017"/>
                  <a:pt x="2053165" y="279789"/>
                  <a:pt x="2233394" y="232081"/>
                </a:cubicBezTo>
                <a:cubicBezTo>
                  <a:pt x="2413623" y="184373"/>
                  <a:pt x="2473258" y="61128"/>
                  <a:pt x="2137978" y="25347"/>
                </a:cubicBezTo>
                <a:cubicBezTo>
                  <a:pt x="1802698" y="-10434"/>
                  <a:pt x="572896" y="-3808"/>
                  <a:pt x="221714" y="17395"/>
                </a:cubicBezTo>
                <a:cubicBezTo>
                  <a:pt x="-129468" y="38598"/>
                  <a:pt x="45460" y="86307"/>
                  <a:pt x="30883" y="152568"/>
                </a:cubicBezTo>
                <a:cubicBezTo>
                  <a:pt x="16306" y="218829"/>
                  <a:pt x="134250" y="414961"/>
                  <a:pt x="134250" y="414961"/>
                </a:cubicBezTo>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Freeform 8"/>
          <p:cNvSpPr/>
          <p:nvPr/>
        </p:nvSpPr>
        <p:spPr>
          <a:xfrm>
            <a:off x="4885429" y="2548645"/>
            <a:ext cx="181540" cy="272081"/>
          </a:xfrm>
          <a:custGeom>
            <a:avLst/>
            <a:gdLst>
              <a:gd name="connsiteX0" fmla="*/ 67125 w 242053"/>
              <a:gd name="connsiteY0" fmla="*/ 362775 h 362775"/>
              <a:gd name="connsiteX1" fmla="*/ 234102 w 242053"/>
              <a:gd name="connsiteY1" fmla="*/ 171944 h 362775"/>
              <a:gd name="connsiteX2" fmla="*/ 19417 w 242053"/>
              <a:gd name="connsiteY2" fmla="*/ 28820 h 362775"/>
              <a:gd name="connsiteX3" fmla="*/ 11465 w 242053"/>
              <a:gd name="connsiteY3" fmla="*/ 171944 h 362775"/>
              <a:gd name="connsiteX4" fmla="*/ 19417 w 242053"/>
              <a:gd name="connsiteY4" fmla="*/ 12918 h 362775"/>
              <a:gd name="connsiteX5" fmla="*/ 242053 w 242053"/>
              <a:gd name="connsiteY5" fmla="*/ 20869 h 36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053" h="362775">
                <a:moveTo>
                  <a:pt x="67125" y="362775"/>
                </a:moveTo>
                <a:cubicBezTo>
                  <a:pt x="154589" y="295189"/>
                  <a:pt x="242053" y="227603"/>
                  <a:pt x="234102" y="171944"/>
                </a:cubicBezTo>
                <a:cubicBezTo>
                  <a:pt x="226151" y="116285"/>
                  <a:pt x="56523" y="28820"/>
                  <a:pt x="19417" y="28820"/>
                </a:cubicBezTo>
                <a:cubicBezTo>
                  <a:pt x="-17689" y="28820"/>
                  <a:pt x="11465" y="174594"/>
                  <a:pt x="11465" y="171944"/>
                </a:cubicBezTo>
                <a:cubicBezTo>
                  <a:pt x="11465" y="169294"/>
                  <a:pt x="-19014" y="38097"/>
                  <a:pt x="19417" y="12918"/>
                </a:cubicBezTo>
                <a:cubicBezTo>
                  <a:pt x="57848" y="-12261"/>
                  <a:pt x="149950" y="4304"/>
                  <a:pt x="242053" y="20869"/>
                </a:cubicBez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0940837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43DB1B-6AF7-05F1-70F5-E9B00AD43461}"/>
              </a:ext>
            </a:extLst>
          </p:cNvPr>
          <p:cNvPicPr>
            <a:picLocks noChangeAspect="1"/>
          </p:cNvPicPr>
          <p:nvPr/>
        </p:nvPicPr>
        <p:blipFill>
          <a:blip r:embed="rId2"/>
          <a:stretch>
            <a:fillRect/>
          </a:stretch>
        </p:blipFill>
        <p:spPr>
          <a:xfrm>
            <a:off x="1112371" y="0"/>
            <a:ext cx="6038022" cy="5143500"/>
          </a:xfrm>
          <a:prstGeom prst="rect">
            <a:avLst/>
          </a:prstGeom>
        </p:spPr>
      </p:pic>
      <p:sp>
        <p:nvSpPr>
          <p:cNvPr id="2" name="Freeform 1"/>
          <p:cNvSpPr/>
          <p:nvPr/>
        </p:nvSpPr>
        <p:spPr>
          <a:xfrm>
            <a:off x="1873097" y="954158"/>
            <a:ext cx="1156349" cy="482302"/>
          </a:xfrm>
          <a:custGeom>
            <a:avLst/>
            <a:gdLst>
              <a:gd name="connsiteX0" fmla="*/ 394286 w 1439811"/>
              <a:gd name="connsiteY0" fmla="*/ 385996 h 528142"/>
              <a:gd name="connsiteX1" fmla="*/ 1249963 w 1439811"/>
              <a:gd name="connsiteY1" fmla="*/ 385996 h 528142"/>
              <a:gd name="connsiteX2" fmla="*/ 1375798 w 1439811"/>
              <a:gd name="connsiteY2" fmla="*/ 151104 h 528142"/>
              <a:gd name="connsiteX3" fmla="*/ 436231 w 1439811"/>
              <a:gd name="connsiteY3" fmla="*/ 102 h 528142"/>
              <a:gd name="connsiteX4" fmla="*/ 4 w 1439811"/>
              <a:gd name="connsiteY4" fmla="*/ 134326 h 528142"/>
              <a:gd name="connsiteX5" fmla="*/ 427842 w 1439811"/>
              <a:gd name="connsiteY5" fmla="*/ 495052 h 528142"/>
              <a:gd name="connsiteX6" fmla="*/ 620789 w 1439811"/>
              <a:gd name="connsiteY6" fmla="*/ 511830 h 52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9811" h="528142">
                <a:moveTo>
                  <a:pt x="394286" y="385996"/>
                </a:moveTo>
                <a:cubicBezTo>
                  <a:pt x="740332" y="405570"/>
                  <a:pt x="1086378" y="425145"/>
                  <a:pt x="1249963" y="385996"/>
                </a:cubicBezTo>
                <a:cubicBezTo>
                  <a:pt x="1413548" y="346847"/>
                  <a:pt x="1511420" y="215420"/>
                  <a:pt x="1375798" y="151104"/>
                </a:cubicBezTo>
                <a:cubicBezTo>
                  <a:pt x="1240176" y="86788"/>
                  <a:pt x="665530" y="2898"/>
                  <a:pt x="436231" y="102"/>
                </a:cubicBezTo>
                <a:cubicBezTo>
                  <a:pt x="206932" y="-2694"/>
                  <a:pt x="1402" y="51834"/>
                  <a:pt x="4" y="134326"/>
                </a:cubicBezTo>
                <a:cubicBezTo>
                  <a:pt x="-1394" y="216818"/>
                  <a:pt x="324378" y="432135"/>
                  <a:pt x="427842" y="495052"/>
                </a:cubicBezTo>
                <a:cubicBezTo>
                  <a:pt x="531306" y="557969"/>
                  <a:pt x="620789" y="511830"/>
                  <a:pt x="620789" y="511830"/>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Freeform 2"/>
          <p:cNvSpPr/>
          <p:nvPr/>
        </p:nvSpPr>
        <p:spPr>
          <a:xfrm>
            <a:off x="3205635" y="1217098"/>
            <a:ext cx="115938" cy="300729"/>
          </a:xfrm>
          <a:custGeom>
            <a:avLst/>
            <a:gdLst>
              <a:gd name="connsiteX0" fmla="*/ 0 w 154584"/>
              <a:gd name="connsiteY0" fmla="*/ 79511 h 400972"/>
              <a:gd name="connsiteX1" fmla="*/ 142613 w 154584"/>
              <a:gd name="connsiteY1" fmla="*/ 4010 h 400972"/>
              <a:gd name="connsiteX2" fmla="*/ 134224 w 154584"/>
              <a:gd name="connsiteY2" fmla="*/ 188568 h 400972"/>
              <a:gd name="connsiteX3" fmla="*/ 33556 w 154584"/>
              <a:gd name="connsiteY3" fmla="*/ 222123 h 400972"/>
              <a:gd name="connsiteX4" fmla="*/ 33556 w 154584"/>
              <a:gd name="connsiteY4" fmla="*/ 381514 h 400972"/>
              <a:gd name="connsiteX5" fmla="*/ 50334 w 154584"/>
              <a:gd name="connsiteY5" fmla="*/ 398292 h 40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584" h="400972">
                <a:moveTo>
                  <a:pt x="0" y="79511"/>
                </a:moveTo>
                <a:cubicBezTo>
                  <a:pt x="60121" y="32672"/>
                  <a:pt x="120242" y="-14166"/>
                  <a:pt x="142613" y="4010"/>
                </a:cubicBezTo>
                <a:cubicBezTo>
                  <a:pt x="164984" y="22186"/>
                  <a:pt x="152400" y="152216"/>
                  <a:pt x="134224" y="188568"/>
                </a:cubicBezTo>
                <a:cubicBezTo>
                  <a:pt x="116048" y="224920"/>
                  <a:pt x="50334" y="189965"/>
                  <a:pt x="33556" y="222123"/>
                </a:cubicBezTo>
                <a:cubicBezTo>
                  <a:pt x="16778" y="254281"/>
                  <a:pt x="30760" y="352153"/>
                  <a:pt x="33556" y="381514"/>
                </a:cubicBezTo>
                <a:cubicBezTo>
                  <a:pt x="36352" y="410875"/>
                  <a:pt x="50334" y="398292"/>
                  <a:pt x="50334" y="398292"/>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Freeform 4"/>
          <p:cNvSpPr/>
          <p:nvPr/>
        </p:nvSpPr>
        <p:spPr>
          <a:xfrm>
            <a:off x="3238150" y="1655984"/>
            <a:ext cx="50907" cy="36683"/>
          </a:xfrm>
          <a:custGeom>
            <a:avLst/>
            <a:gdLst>
              <a:gd name="connsiteX0" fmla="*/ 67872 w 67876"/>
              <a:gd name="connsiteY0" fmla="*/ 17090 h 48911"/>
              <a:gd name="connsiteX1" fmla="*/ 7547 w 67876"/>
              <a:gd name="connsiteY1" fmla="*/ 1215 h 48911"/>
              <a:gd name="connsiteX2" fmla="*/ 4372 w 67876"/>
              <a:gd name="connsiteY2" fmla="*/ 48840 h 48911"/>
              <a:gd name="connsiteX3" fmla="*/ 67872 w 67876"/>
              <a:gd name="connsiteY3" fmla="*/ 17090 h 48911"/>
            </a:gdLst>
            <a:ahLst/>
            <a:cxnLst>
              <a:cxn ang="0">
                <a:pos x="connsiteX0" y="connsiteY0"/>
              </a:cxn>
              <a:cxn ang="0">
                <a:pos x="connsiteX1" y="connsiteY1"/>
              </a:cxn>
              <a:cxn ang="0">
                <a:pos x="connsiteX2" y="connsiteY2"/>
              </a:cxn>
              <a:cxn ang="0">
                <a:pos x="connsiteX3" y="connsiteY3"/>
              </a:cxn>
            </a:cxnLst>
            <a:rect l="l" t="t" r="r" b="b"/>
            <a:pathLst>
              <a:path w="67876" h="48911">
                <a:moveTo>
                  <a:pt x="67872" y="17090"/>
                </a:moveTo>
                <a:cubicBezTo>
                  <a:pt x="68401" y="9152"/>
                  <a:pt x="18130" y="-4077"/>
                  <a:pt x="7547" y="1215"/>
                </a:cubicBezTo>
                <a:cubicBezTo>
                  <a:pt x="-3036" y="6507"/>
                  <a:pt x="-920" y="47253"/>
                  <a:pt x="4372" y="48840"/>
                </a:cubicBezTo>
                <a:cubicBezTo>
                  <a:pt x="9664" y="50427"/>
                  <a:pt x="67343" y="25028"/>
                  <a:pt x="67872" y="17090"/>
                </a:cubicBezTo>
                <a:close/>
              </a:path>
            </a:pathLst>
          </a:custGeom>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Box 5"/>
          <p:cNvSpPr txBox="1"/>
          <p:nvPr/>
        </p:nvSpPr>
        <p:spPr>
          <a:xfrm rot="21357959">
            <a:off x="3450551" y="1056162"/>
            <a:ext cx="1966760" cy="923330"/>
          </a:xfrm>
          <a:prstGeom prst="rect">
            <a:avLst/>
          </a:prstGeom>
          <a:noFill/>
        </p:spPr>
        <p:txBody>
          <a:bodyPr wrap="square" rtlCol="0">
            <a:spAutoFit/>
          </a:bodyPr>
          <a:lstStyle/>
          <a:p>
            <a:r>
              <a:rPr lang="en-US" sz="1350" dirty="0">
                <a:solidFill>
                  <a:schemeClr val="accent4">
                    <a:lumMod val="50000"/>
                  </a:schemeClr>
                </a:solidFill>
                <a:latin typeface="AhnbergHand" charset="0"/>
                <a:ea typeface="AhnbergHand" charset="0"/>
                <a:cs typeface="AhnbergHand" charset="0"/>
              </a:rPr>
              <a:t>How did my browser know that this is a “valid” cert?</a:t>
            </a:r>
          </a:p>
        </p:txBody>
      </p:sp>
    </p:spTree>
    <p:extLst>
      <p:ext uri="{BB962C8B-B14F-4D97-AF65-F5344CB8AC3E}">
        <p14:creationId xmlns:p14="http://schemas.microsoft.com/office/powerpoint/2010/main" val="2949010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Domain </a:t>
            </a:r>
            <a:r>
              <a:rPr lang="en-US" sz="3000"/>
              <a:t>Name Certification</a:t>
            </a:r>
            <a:endParaRPr lang="en-US" sz="3000" dirty="0"/>
          </a:p>
        </p:txBody>
      </p:sp>
      <p:sp>
        <p:nvSpPr>
          <p:cNvPr id="3" name="Content Placeholder 2"/>
          <p:cNvSpPr>
            <a:spLocks noGrp="1"/>
          </p:cNvSpPr>
          <p:nvPr>
            <p:ph idx="1"/>
          </p:nvPr>
        </p:nvSpPr>
        <p:spPr/>
        <p:txBody>
          <a:bodyPr>
            <a:normAutofit fontScale="85000" lnSpcReduction="10000"/>
          </a:bodyPr>
          <a:lstStyle/>
          <a:p>
            <a:r>
              <a:rPr lang="en-US" dirty="0"/>
              <a:t>The Commonwealth Bank of Australia has generated a key pair</a:t>
            </a:r>
          </a:p>
          <a:p>
            <a:r>
              <a:rPr lang="en-US" dirty="0"/>
              <a:t>And they passed a certificate signing request to a company called “Entrust” in the US</a:t>
            </a:r>
          </a:p>
          <a:p>
            <a:r>
              <a:rPr lang="en-US" dirty="0"/>
              <a:t>Who was willing to vouch (in a certificate) that the entity is called the Commonwealth Bank of Australia and they have control of the the domain name  </a:t>
            </a:r>
            <a:r>
              <a:rPr lang="en-US" dirty="0">
                <a:hlinkClick r:id="rId2"/>
              </a:rPr>
              <a:t>www.commbank.com.au</a:t>
            </a:r>
            <a:r>
              <a:rPr lang="en-US" dirty="0"/>
              <a:t> and they have a certain public key</a:t>
            </a:r>
          </a:p>
          <a:p>
            <a:r>
              <a:rPr lang="en-US" dirty="0"/>
              <a:t>So, if I can associate this public key with a connection then I have a high degree of confidence that I’ve connected to an entity that is able to demonstrate knowledge of the private key for </a:t>
            </a:r>
            <a:r>
              <a:rPr lang="en-US" dirty="0">
                <a:hlinkClick r:id="rId2"/>
              </a:rPr>
              <a:t>www.commbank.com.au</a:t>
            </a:r>
            <a:r>
              <a:rPr lang="en-US" dirty="0"/>
              <a:t>, as long as I am prepared to trust Entrust and the certificates that they issue</a:t>
            </a:r>
          </a:p>
          <a:p>
            <a:r>
              <a:rPr lang="en-US" dirty="0"/>
              <a:t>And I’m prepared to trust them because Entrust NEVER lie!</a:t>
            </a:r>
          </a:p>
          <a:p>
            <a:endParaRPr lang="en-US" dirty="0"/>
          </a:p>
        </p:txBody>
      </p:sp>
    </p:spTree>
    <p:extLst>
      <p:ext uri="{BB962C8B-B14F-4D97-AF65-F5344CB8AC3E}">
        <p14:creationId xmlns:p14="http://schemas.microsoft.com/office/powerpoint/2010/main" val="103959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Domain </a:t>
            </a:r>
            <a:r>
              <a:rPr lang="en-US" sz="3000"/>
              <a:t>Name Certification</a:t>
            </a:r>
            <a:endParaRPr lang="en-US" sz="3000" dirty="0"/>
          </a:p>
        </p:txBody>
      </p:sp>
      <p:sp>
        <p:nvSpPr>
          <p:cNvPr id="3" name="Content Placeholder 2"/>
          <p:cNvSpPr>
            <a:spLocks noGrp="1"/>
          </p:cNvSpPr>
          <p:nvPr>
            <p:ph idx="1"/>
          </p:nvPr>
        </p:nvSpPr>
        <p:spPr/>
        <p:txBody>
          <a:bodyPr>
            <a:normAutofit fontScale="85000" lnSpcReduction="10000"/>
          </a:bodyPr>
          <a:lstStyle/>
          <a:p>
            <a:r>
              <a:rPr lang="en-US" dirty="0"/>
              <a:t>The Commonwealth Bank of Australia has generated a key pair</a:t>
            </a:r>
          </a:p>
          <a:p>
            <a:r>
              <a:rPr lang="en-US" dirty="0"/>
              <a:t>And they passed a certificate signing request to a company called “Entrust” in the US</a:t>
            </a:r>
          </a:p>
          <a:p>
            <a:r>
              <a:rPr lang="en-US" dirty="0"/>
              <a:t>Who was willing to vouch (in a certificate) that the entity is called the Commonwealth Bank of Australia and they have control of the the domain name  </a:t>
            </a:r>
            <a:r>
              <a:rPr lang="en-US" dirty="0">
                <a:hlinkClick r:id="rId2"/>
              </a:rPr>
              <a:t>www.commbank.com.au</a:t>
            </a:r>
            <a:r>
              <a:rPr lang="en-US" dirty="0"/>
              <a:t> and they have a certain public key</a:t>
            </a:r>
          </a:p>
          <a:p>
            <a:r>
              <a:rPr lang="en-US" dirty="0"/>
              <a:t>So, if I can associate this public key with a connection then I have a high degree of confidence that I’ve connected to an entity that is able to demonstrate knowledge of the private key for </a:t>
            </a:r>
            <a:r>
              <a:rPr lang="en-US" dirty="0">
                <a:hlinkClick r:id="rId2"/>
              </a:rPr>
              <a:t>www.commbank.com.au</a:t>
            </a:r>
            <a:r>
              <a:rPr lang="en-US" dirty="0"/>
              <a:t>, as long as I am prepared to trust Entrust and the certificates that they issue</a:t>
            </a:r>
          </a:p>
          <a:p>
            <a:r>
              <a:rPr lang="en-US" dirty="0"/>
              <a:t>And I’m prepared to trust them because Entrust NEVER lie!</a:t>
            </a:r>
          </a:p>
          <a:p>
            <a:endParaRPr lang="en-US" dirty="0"/>
          </a:p>
        </p:txBody>
      </p:sp>
      <p:sp>
        <p:nvSpPr>
          <p:cNvPr id="4" name="TextBox 3">
            <a:extLst>
              <a:ext uri="{FF2B5EF4-FFF2-40B4-BE49-F238E27FC236}">
                <a16:creationId xmlns:a16="http://schemas.microsoft.com/office/drawing/2014/main" id="{007B8BCF-2EE0-8FDC-6A19-1AEEEC376B43}"/>
              </a:ext>
            </a:extLst>
          </p:cNvPr>
          <p:cNvSpPr txBox="1"/>
          <p:nvPr/>
        </p:nvSpPr>
        <p:spPr>
          <a:xfrm rot="470428">
            <a:off x="1655098" y="4444582"/>
            <a:ext cx="4498347" cy="300082"/>
          </a:xfrm>
          <a:prstGeom prst="rect">
            <a:avLst/>
          </a:prstGeom>
          <a:solidFill>
            <a:schemeClr val="bg1"/>
          </a:solidFill>
        </p:spPr>
        <p:txBody>
          <a:bodyPr wrap="none" rtlCol="0">
            <a:spAutoFit/>
          </a:bodyPr>
          <a:lstStyle/>
          <a:p>
            <a:r>
              <a:rPr lang="en-US" sz="1350" dirty="0">
                <a:solidFill>
                  <a:schemeClr val="accent6">
                    <a:lumMod val="50000"/>
                  </a:schemeClr>
                </a:solidFill>
                <a:latin typeface="AhnbergHand" charset="0"/>
                <a:ea typeface="AhnbergHand" charset="0"/>
                <a:cs typeface="AhnbergHand" charset="0"/>
              </a:rPr>
              <a:t>How do I know that? Why should I trust them?</a:t>
            </a:r>
          </a:p>
        </p:txBody>
      </p:sp>
      <p:sp>
        <p:nvSpPr>
          <p:cNvPr id="5" name="Freeform 4">
            <a:extLst>
              <a:ext uri="{FF2B5EF4-FFF2-40B4-BE49-F238E27FC236}">
                <a16:creationId xmlns:a16="http://schemas.microsoft.com/office/drawing/2014/main" id="{7B5430A5-88E0-8E4A-725F-1B03650735A6}"/>
              </a:ext>
            </a:extLst>
          </p:cNvPr>
          <p:cNvSpPr/>
          <p:nvPr/>
        </p:nvSpPr>
        <p:spPr>
          <a:xfrm>
            <a:off x="5065161" y="4480874"/>
            <a:ext cx="1923117" cy="48122"/>
          </a:xfrm>
          <a:custGeom>
            <a:avLst/>
            <a:gdLst>
              <a:gd name="connsiteX0" fmla="*/ 0 w 2564156"/>
              <a:gd name="connsiteY0" fmla="*/ 64162 h 64162"/>
              <a:gd name="connsiteX1" fmla="*/ 447608 w 2564156"/>
              <a:gd name="connsiteY1" fmla="*/ 38584 h 64162"/>
              <a:gd name="connsiteX2" fmla="*/ 1879955 w 2564156"/>
              <a:gd name="connsiteY2" fmla="*/ 218 h 64162"/>
              <a:gd name="connsiteX3" fmla="*/ 2564156 w 2564156"/>
              <a:gd name="connsiteY3" fmla="*/ 25796 h 64162"/>
            </a:gdLst>
            <a:ahLst/>
            <a:cxnLst>
              <a:cxn ang="0">
                <a:pos x="connsiteX0" y="connsiteY0"/>
              </a:cxn>
              <a:cxn ang="0">
                <a:pos x="connsiteX1" y="connsiteY1"/>
              </a:cxn>
              <a:cxn ang="0">
                <a:pos x="connsiteX2" y="connsiteY2"/>
              </a:cxn>
              <a:cxn ang="0">
                <a:pos x="connsiteX3" y="connsiteY3"/>
              </a:cxn>
            </a:cxnLst>
            <a:rect l="l" t="t" r="r" b="b"/>
            <a:pathLst>
              <a:path w="2564156" h="64162">
                <a:moveTo>
                  <a:pt x="0" y="64162"/>
                </a:moveTo>
                <a:cubicBezTo>
                  <a:pt x="67141" y="56701"/>
                  <a:pt x="447608" y="38584"/>
                  <a:pt x="447608" y="38584"/>
                </a:cubicBezTo>
                <a:lnTo>
                  <a:pt x="1879955" y="218"/>
                </a:lnTo>
                <a:cubicBezTo>
                  <a:pt x="2232713" y="-1913"/>
                  <a:pt x="2398434" y="11941"/>
                  <a:pt x="2564156" y="25796"/>
                </a:cubicBezTo>
              </a:path>
            </a:pathLst>
          </a:custGeom>
          <a:noFill/>
          <a:ln w="571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31373667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B8AB98-EB29-BBF9-ABBE-0FE03443BA65}"/>
              </a:ext>
            </a:extLst>
          </p:cNvPr>
          <p:cNvPicPr>
            <a:picLocks noChangeAspect="1"/>
          </p:cNvPicPr>
          <p:nvPr/>
        </p:nvPicPr>
        <p:blipFill>
          <a:blip r:embed="rId2"/>
          <a:stretch>
            <a:fillRect/>
          </a:stretch>
        </p:blipFill>
        <p:spPr>
          <a:xfrm>
            <a:off x="3157618" y="-75463"/>
            <a:ext cx="5939243" cy="5143500"/>
          </a:xfrm>
          <a:prstGeom prst="rect">
            <a:avLst/>
          </a:prstGeom>
        </p:spPr>
      </p:pic>
      <p:sp>
        <p:nvSpPr>
          <p:cNvPr id="2" name="Title 1"/>
          <p:cNvSpPr>
            <a:spLocks noGrp="1"/>
          </p:cNvSpPr>
          <p:nvPr>
            <p:ph type="title"/>
          </p:nvPr>
        </p:nvSpPr>
        <p:spPr>
          <a:xfrm>
            <a:off x="200105" y="75463"/>
            <a:ext cx="5915025" cy="994172"/>
          </a:xfrm>
        </p:spPr>
        <p:txBody>
          <a:bodyPr/>
          <a:lstStyle/>
          <a:p>
            <a:pPr algn="l"/>
            <a:r>
              <a:rPr lang="en-US" dirty="0"/>
              <a:t>Local Trust</a:t>
            </a:r>
          </a:p>
        </p:txBody>
      </p:sp>
      <p:sp>
        <p:nvSpPr>
          <p:cNvPr id="7" name="TextBox 6"/>
          <p:cNvSpPr txBox="1"/>
          <p:nvPr/>
        </p:nvSpPr>
        <p:spPr>
          <a:xfrm>
            <a:off x="1399784" y="2756574"/>
            <a:ext cx="1616978" cy="923330"/>
          </a:xfrm>
          <a:prstGeom prst="rect">
            <a:avLst/>
          </a:prstGeom>
          <a:solidFill>
            <a:schemeClr val="bg1"/>
          </a:solidFill>
        </p:spPr>
        <p:txBody>
          <a:bodyPr wrap="square" rtlCol="0">
            <a:spAutoFit/>
          </a:bodyPr>
          <a:lstStyle/>
          <a:p>
            <a:r>
              <a:rPr lang="en-US" sz="900" dirty="0">
                <a:latin typeface="AhnbergHand" charset="0"/>
                <a:ea typeface="AhnbergHand" charset="0"/>
                <a:cs typeface="AhnbergHand" charset="0"/>
              </a:rPr>
              <a:t>The cert I’m being asked to trust was issued by a certification authority that my browser already trusts – so I </a:t>
            </a:r>
            <a:r>
              <a:rPr lang="en-US" sz="900">
                <a:latin typeface="AhnbergHand" charset="0"/>
                <a:ea typeface="AhnbergHand" charset="0"/>
                <a:cs typeface="AhnbergHand" charset="0"/>
              </a:rPr>
              <a:t>trust that cert!</a:t>
            </a:r>
          </a:p>
        </p:txBody>
      </p:sp>
      <p:sp>
        <p:nvSpPr>
          <p:cNvPr id="6" name="Freeform 5"/>
          <p:cNvSpPr/>
          <p:nvPr/>
        </p:nvSpPr>
        <p:spPr>
          <a:xfrm>
            <a:off x="2914686" y="2828056"/>
            <a:ext cx="780263" cy="113252"/>
          </a:xfrm>
          <a:custGeom>
            <a:avLst/>
            <a:gdLst>
              <a:gd name="connsiteX0" fmla="*/ 0 w 1040350"/>
              <a:gd name="connsiteY0" fmla="*/ 75501 h 151002"/>
              <a:gd name="connsiteX1" fmla="*/ 461395 w 1040350"/>
              <a:gd name="connsiteY1" fmla="*/ 67112 h 151002"/>
              <a:gd name="connsiteX2" fmla="*/ 1015068 w 1040350"/>
              <a:gd name="connsiteY2" fmla="*/ 50334 h 151002"/>
              <a:gd name="connsiteX3" fmla="*/ 796954 w 1040350"/>
              <a:gd name="connsiteY3" fmla="*/ 0 h 151002"/>
              <a:gd name="connsiteX4" fmla="*/ 1040235 w 1040350"/>
              <a:gd name="connsiteY4" fmla="*/ 50334 h 151002"/>
              <a:gd name="connsiteX5" fmla="*/ 822121 w 1040350"/>
              <a:gd name="connsiteY5" fmla="*/ 151002 h 15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0350" h="151002">
                <a:moveTo>
                  <a:pt x="0" y="75501"/>
                </a:moveTo>
                <a:lnTo>
                  <a:pt x="461395" y="67112"/>
                </a:lnTo>
                <a:cubicBezTo>
                  <a:pt x="630573" y="62917"/>
                  <a:pt x="959142" y="61519"/>
                  <a:pt x="1015068" y="50334"/>
                </a:cubicBezTo>
                <a:cubicBezTo>
                  <a:pt x="1070994" y="39149"/>
                  <a:pt x="792760" y="0"/>
                  <a:pt x="796954" y="0"/>
                </a:cubicBezTo>
                <a:cubicBezTo>
                  <a:pt x="801148" y="0"/>
                  <a:pt x="1036041" y="25167"/>
                  <a:pt x="1040235" y="50334"/>
                </a:cubicBezTo>
                <a:cubicBezTo>
                  <a:pt x="1044429" y="75501"/>
                  <a:pt x="933275" y="113251"/>
                  <a:pt x="822121" y="15100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Freeform 2"/>
          <p:cNvSpPr/>
          <p:nvPr/>
        </p:nvSpPr>
        <p:spPr>
          <a:xfrm>
            <a:off x="3694949" y="2704359"/>
            <a:ext cx="5542768" cy="219107"/>
          </a:xfrm>
          <a:custGeom>
            <a:avLst/>
            <a:gdLst>
              <a:gd name="connsiteX0" fmla="*/ 970969 w 4536108"/>
              <a:gd name="connsiteY0" fmla="*/ 44649 h 292142"/>
              <a:gd name="connsiteX1" fmla="*/ 909423 w 4536108"/>
              <a:gd name="connsiteY1" fmla="*/ 44649 h 292142"/>
              <a:gd name="connsiteX2" fmla="*/ 258793 w 4536108"/>
              <a:gd name="connsiteY2" fmla="*/ 97403 h 292142"/>
              <a:gd name="connsiteX3" fmla="*/ 346716 w 4536108"/>
              <a:gd name="connsiteY3" fmla="*/ 273249 h 292142"/>
              <a:gd name="connsiteX4" fmla="*/ 4268085 w 4536108"/>
              <a:gd name="connsiteY4" fmla="*/ 264457 h 292142"/>
              <a:gd name="connsiteX5" fmla="*/ 3977939 w 4536108"/>
              <a:gd name="connsiteY5" fmla="*/ 71026 h 292142"/>
              <a:gd name="connsiteX6" fmla="*/ 2272231 w 4536108"/>
              <a:gd name="connsiteY6" fmla="*/ 688 h 292142"/>
              <a:gd name="connsiteX7" fmla="*/ 566523 w 4536108"/>
              <a:gd name="connsiteY7" fmla="*/ 106195 h 29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6108" h="292142">
                <a:moveTo>
                  <a:pt x="970969" y="44649"/>
                </a:moveTo>
                <a:cubicBezTo>
                  <a:pt x="999544" y="40253"/>
                  <a:pt x="909423" y="44649"/>
                  <a:pt x="909423" y="44649"/>
                </a:cubicBezTo>
                <a:cubicBezTo>
                  <a:pt x="790727" y="53441"/>
                  <a:pt x="352577" y="59303"/>
                  <a:pt x="258793" y="97403"/>
                </a:cubicBezTo>
                <a:cubicBezTo>
                  <a:pt x="165008" y="135503"/>
                  <a:pt x="-321499" y="245407"/>
                  <a:pt x="346716" y="273249"/>
                </a:cubicBezTo>
                <a:cubicBezTo>
                  <a:pt x="1014931" y="301091"/>
                  <a:pt x="3662881" y="298161"/>
                  <a:pt x="4268085" y="264457"/>
                </a:cubicBezTo>
                <a:cubicBezTo>
                  <a:pt x="4873289" y="230753"/>
                  <a:pt x="4310581" y="114988"/>
                  <a:pt x="3977939" y="71026"/>
                </a:cubicBezTo>
                <a:cubicBezTo>
                  <a:pt x="3645297" y="27064"/>
                  <a:pt x="2840800" y="-5173"/>
                  <a:pt x="2272231" y="688"/>
                </a:cubicBezTo>
                <a:cubicBezTo>
                  <a:pt x="1703662" y="6549"/>
                  <a:pt x="566523" y="106195"/>
                  <a:pt x="566523" y="10619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9343067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1080" y="244586"/>
            <a:ext cx="6172200" cy="857250"/>
          </a:xfrm>
        </p:spPr>
        <p:txBody>
          <a:bodyPr>
            <a:normAutofit/>
          </a:bodyPr>
          <a:lstStyle/>
          <a:p>
            <a:r>
              <a:rPr lang="en-US" dirty="0"/>
              <a:t>Local Trust</a:t>
            </a:r>
          </a:p>
        </p:txBody>
      </p:sp>
      <p:sp>
        <p:nvSpPr>
          <p:cNvPr id="3" name="Content Placeholder 2"/>
          <p:cNvSpPr>
            <a:spLocks noGrp="1"/>
          </p:cNvSpPr>
          <p:nvPr>
            <p:ph idx="1"/>
          </p:nvPr>
        </p:nvSpPr>
        <p:spPr/>
        <p:txBody>
          <a:bodyPr>
            <a:normAutofit/>
          </a:bodyPr>
          <a:lstStyle/>
          <a:p>
            <a:pPr marL="0" indent="0">
              <a:buNone/>
            </a:pPr>
            <a:r>
              <a:rPr lang="en-US" sz="1800" dirty="0"/>
              <a:t>These Certificate Authorities are listed in my computer’s trust set because they claim to operate according to the practices defined by the CAB industry forum (of which they are a member) and they </a:t>
            </a:r>
            <a:r>
              <a:rPr lang="en-US" sz="1800" b="1" dirty="0"/>
              <a:t>never</a:t>
            </a:r>
            <a:r>
              <a:rPr lang="en-US" sz="1800" dirty="0"/>
              <a:t> lie!</a:t>
            </a:r>
          </a:p>
        </p:txBody>
      </p:sp>
      <p:pic>
        <p:nvPicPr>
          <p:cNvPr id="5" name="Picture 4">
            <a:extLst>
              <a:ext uri="{FF2B5EF4-FFF2-40B4-BE49-F238E27FC236}">
                <a16:creationId xmlns:a16="http://schemas.microsoft.com/office/drawing/2014/main" id="{AA88A1BD-5F4E-5849-8B47-2346AF0592D7}"/>
              </a:ext>
            </a:extLst>
          </p:cNvPr>
          <p:cNvPicPr>
            <a:picLocks noChangeAspect="1"/>
          </p:cNvPicPr>
          <p:nvPr/>
        </p:nvPicPr>
        <p:blipFill>
          <a:blip r:embed="rId2"/>
          <a:stretch>
            <a:fillRect/>
          </a:stretch>
        </p:blipFill>
        <p:spPr>
          <a:xfrm>
            <a:off x="3395840" y="2204630"/>
            <a:ext cx="3181169" cy="2694284"/>
          </a:xfrm>
          <a:prstGeom prst="rect">
            <a:avLst/>
          </a:prstGeom>
        </p:spPr>
      </p:pic>
    </p:spTree>
    <p:extLst>
      <p:ext uri="{BB962C8B-B14F-4D97-AF65-F5344CB8AC3E}">
        <p14:creationId xmlns:p14="http://schemas.microsoft.com/office/powerpoint/2010/main" val="43622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1080" y="244586"/>
            <a:ext cx="6172200" cy="857250"/>
          </a:xfrm>
        </p:spPr>
        <p:txBody>
          <a:bodyPr>
            <a:normAutofit/>
          </a:bodyPr>
          <a:lstStyle/>
          <a:p>
            <a:r>
              <a:rPr lang="en-US" dirty="0"/>
              <a:t>Local Trust</a:t>
            </a:r>
          </a:p>
        </p:txBody>
      </p:sp>
      <p:sp>
        <p:nvSpPr>
          <p:cNvPr id="3" name="Content Placeholder 2"/>
          <p:cNvSpPr>
            <a:spLocks noGrp="1"/>
          </p:cNvSpPr>
          <p:nvPr>
            <p:ph idx="1"/>
          </p:nvPr>
        </p:nvSpPr>
        <p:spPr/>
        <p:txBody>
          <a:bodyPr>
            <a:normAutofit/>
          </a:bodyPr>
          <a:lstStyle/>
          <a:p>
            <a:pPr marL="0" indent="0">
              <a:buNone/>
            </a:pPr>
            <a:r>
              <a:rPr lang="en-US" sz="1800" dirty="0"/>
              <a:t>These Certificate Authorities are listed in my computer’s trust set because they claim to operate according to the practices defined by the CAB industry forum (of which they are a member) and they </a:t>
            </a:r>
            <a:r>
              <a:rPr lang="en-US" sz="1800" b="1" dirty="0"/>
              <a:t>never</a:t>
            </a:r>
            <a:r>
              <a:rPr lang="en-US" sz="1800" dirty="0"/>
              <a:t> lie!</a:t>
            </a:r>
          </a:p>
        </p:txBody>
      </p:sp>
      <p:pic>
        <p:nvPicPr>
          <p:cNvPr id="5" name="Picture 4">
            <a:extLst>
              <a:ext uri="{FF2B5EF4-FFF2-40B4-BE49-F238E27FC236}">
                <a16:creationId xmlns:a16="http://schemas.microsoft.com/office/drawing/2014/main" id="{AA88A1BD-5F4E-5849-8B47-2346AF0592D7}"/>
              </a:ext>
            </a:extLst>
          </p:cNvPr>
          <p:cNvPicPr>
            <a:picLocks noChangeAspect="1"/>
          </p:cNvPicPr>
          <p:nvPr/>
        </p:nvPicPr>
        <p:blipFill>
          <a:blip r:embed="rId2"/>
          <a:stretch>
            <a:fillRect/>
          </a:stretch>
        </p:blipFill>
        <p:spPr>
          <a:xfrm>
            <a:off x="3395840" y="2204630"/>
            <a:ext cx="3181169" cy="2694284"/>
          </a:xfrm>
          <a:prstGeom prst="rect">
            <a:avLst/>
          </a:prstGeom>
        </p:spPr>
      </p:pic>
      <p:sp>
        <p:nvSpPr>
          <p:cNvPr id="7" name="TextBox 6">
            <a:extLst>
              <a:ext uri="{FF2B5EF4-FFF2-40B4-BE49-F238E27FC236}">
                <a16:creationId xmlns:a16="http://schemas.microsoft.com/office/drawing/2014/main" id="{37E17F01-7446-DB4A-B7BE-DBAFAF980791}"/>
              </a:ext>
            </a:extLst>
          </p:cNvPr>
          <p:cNvSpPr txBox="1"/>
          <p:nvPr/>
        </p:nvSpPr>
        <p:spPr>
          <a:xfrm rot="20808002">
            <a:off x="2240838" y="2621461"/>
            <a:ext cx="4662324" cy="1338828"/>
          </a:xfrm>
          <a:prstGeom prst="rect">
            <a:avLst/>
          </a:prstGeom>
          <a:solidFill>
            <a:schemeClr val="bg1"/>
          </a:solidFill>
        </p:spPr>
        <p:txBody>
          <a:bodyPr wrap="square" rtlCol="0">
            <a:spAutoFit/>
          </a:bodyPr>
          <a:lstStyle/>
          <a:p>
            <a:r>
              <a:rPr lang="en-AU" sz="1350" dirty="0">
                <a:solidFill>
                  <a:srgbClr val="FF0000"/>
                </a:solidFill>
                <a:latin typeface="AhnbergHand" pitchFamily="2" charset="0"/>
              </a:rPr>
              <a:t>So somebody (I have never met) paid someone else (whom I have also never met) some  money and then my browser trusts everything they have ever done and everything they will ever do in the future – ok?</a:t>
            </a:r>
          </a:p>
          <a:p>
            <a:endParaRPr lang="en-AU" sz="1350" dirty="0">
              <a:solidFill>
                <a:srgbClr val="FF0000"/>
              </a:solidFill>
              <a:latin typeface="AhnbergHand" pitchFamily="2" charset="0"/>
            </a:endParaRPr>
          </a:p>
        </p:txBody>
      </p:sp>
    </p:spTree>
    <p:extLst>
      <p:ext uri="{BB962C8B-B14F-4D97-AF65-F5344CB8AC3E}">
        <p14:creationId xmlns:p14="http://schemas.microsoft.com/office/powerpoint/2010/main" val="3458846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Bank? My Bank!</a:t>
            </a:r>
          </a:p>
        </p:txBody>
      </p:sp>
      <p:pic>
        <p:nvPicPr>
          <p:cNvPr id="4" name="Picture 3">
            <a:extLst>
              <a:ext uri="{FF2B5EF4-FFF2-40B4-BE49-F238E27FC236}">
                <a16:creationId xmlns:a16="http://schemas.microsoft.com/office/drawing/2014/main" id="{AEA39689-8792-F648-B497-07407E0BE2DB}"/>
              </a:ext>
            </a:extLst>
          </p:cNvPr>
          <p:cNvPicPr>
            <a:picLocks noChangeAspect="1"/>
          </p:cNvPicPr>
          <p:nvPr/>
        </p:nvPicPr>
        <p:blipFill>
          <a:blip r:embed="rId2"/>
          <a:stretch>
            <a:fillRect/>
          </a:stretch>
        </p:blipFill>
        <p:spPr>
          <a:xfrm>
            <a:off x="3200400" y="1063229"/>
            <a:ext cx="3031595" cy="2841450"/>
          </a:xfrm>
          <a:prstGeom prst="rect">
            <a:avLst/>
          </a:prstGeom>
        </p:spPr>
      </p:pic>
      <p:sp>
        <p:nvSpPr>
          <p:cNvPr id="5" name="TextBox 4">
            <a:extLst>
              <a:ext uri="{FF2B5EF4-FFF2-40B4-BE49-F238E27FC236}">
                <a16:creationId xmlns:a16="http://schemas.microsoft.com/office/drawing/2014/main" id="{CCB0FC94-7940-4D91-39D1-29B55C2EB8E6}"/>
              </a:ext>
            </a:extLst>
          </p:cNvPr>
          <p:cNvSpPr txBox="1"/>
          <p:nvPr/>
        </p:nvSpPr>
        <p:spPr>
          <a:xfrm>
            <a:off x="293676" y="4543336"/>
            <a:ext cx="8556648" cy="261610"/>
          </a:xfrm>
          <a:prstGeom prst="rect">
            <a:avLst/>
          </a:prstGeom>
          <a:noFill/>
        </p:spPr>
        <p:txBody>
          <a:bodyPr wrap="square" rtlCol="0">
            <a:spAutoFit/>
          </a:bodyPr>
          <a:lstStyle/>
          <a:p>
            <a:r>
              <a:rPr lang="en-AU" sz="1100" dirty="0"/>
              <a:t>Ok – its not a random example. It’s the online bank I use! But the same question is still there. Why should I trust this web page?</a:t>
            </a:r>
          </a:p>
        </p:txBody>
      </p:sp>
    </p:spTree>
    <p:extLst>
      <p:ext uri="{BB962C8B-B14F-4D97-AF65-F5344CB8AC3E}">
        <p14:creationId xmlns:p14="http://schemas.microsoft.com/office/powerpoint/2010/main" val="42384029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Local Trust or Local Credulity</a:t>
            </a:r>
            <a:r>
              <a:rPr lang="en-US" sz="2325" dirty="0"/>
              <a:t>*</a:t>
            </a:r>
            <a:r>
              <a:rPr lang="en-US" dirty="0"/>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7654" y="1050721"/>
            <a:ext cx="4031859" cy="3746733"/>
          </a:xfrm>
          <a:prstGeom prst="rect">
            <a:avLst/>
          </a:prstGeom>
        </p:spPr>
      </p:pic>
      <p:sp>
        <p:nvSpPr>
          <p:cNvPr id="5" name="TextBox 4"/>
          <p:cNvSpPr txBox="1"/>
          <p:nvPr/>
        </p:nvSpPr>
        <p:spPr>
          <a:xfrm>
            <a:off x="1256252" y="1585520"/>
            <a:ext cx="1741759" cy="715581"/>
          </a:xfrm>
          <a:prstGeom prst="rect">
            <a:avLst/>
          </a:prstGeom>
          <a:noFill/>
        </p:spPr>
        <p:txBody>
          <a:bodyPr wrap="none" rtlCol="0">
            <a:spAutoFit/>
          </a:bodyPr>
          <a:lstStyle/>
          <a:p>
            <a:r>
              <a:rPr lang="en-US" sz="1350" dirty="0"/>
              <a:t>Wow!</a:t>
            </a:r>
          </a:p>
          <a:p>
            <a:endParaRPr lang="en-US" sz="1350" dirty="0"/>
          </a:p>
          <a:p>
            <a:r>
              <a:rPr lang="en-US" sz="1350" dirty="0"/>
              <a:t>Are they </a:t>
            </a:r>
            <a:r>
              <a:rPr lang="en-US" sz="1350" b="1" dirty="0"/>
              <a:t>all</a:t>
            </a:r>
            <a:r>
              <a:rPr lang="en-US" sz="1350" dirty="0"/>
              <a:t> trustable?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901" y="4022279"/>
            <a:ext cx="1794542" cy="561975"/>
          </a:xfrm>
          <a:prstGeom prst="rect">
            <a:avLst/>
          </a:prstGeom>
        </p:spPr>
      </p:pic>
      <p:sp>
        <p:nvSpPr>
          <p:cNvPr id="6" name="TextBox 5"/>
          <p:cNvSpPr txBox="1"/>
          <p:nvPr/>
        </p:nvSpPr>
        <p:spPr>
          <a:xfrm>
            <a:off x="1414498" y="4074434"/>
            <a:ext cx="34289" cy="300082"/>
          </a:xfrm>
          <a:prstGeom prst="rect">
            <a:avLst/>
          </a:prstGeom>
          <a:noFill/>
        </p:spPr>
        <p:txBody>
          <a:bodyPr wrap="square" rtlCol="0">
            <a:spAutoFit/>
          </a:bodyPr>
          <a:lstStyle/>
          <a:p>
            <a:r>
              <a:rPr lang="en-US" sz="1350" dirty="0"/>
              <a:t>*</a:t>
            </a:r>
          </a:p>
        </p:txBody>
      </p:sp>
    </p:spTree>
    <p:extLst>
      <p:ext uri="{BB962C8B-B14F-4D97-AF65-F5344CB8AC3E}">
        <p14:creationId xmlns:p14="http://schemas.microsoft.com/office/powerpoint/2010/main" val="4936414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Credulity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7654" y="1050721"/>
            <a:ext cx="4031859" cy="3746733"/>
          </a:xfrm>
          <a:prstGeom prst="rect">
            <a:avLst/>
          </a:prstGeom>
        </p:spPr>
      </p:pic>
      <p:sp>
        <p:nvSpPr>
          <p:cNvPr id="5" name="TextBox 4"/>
          <p:cNvSpPr txBox="1"/>
          <p:nvPr/>
        </p:nvSpPr>
        <p:spPr>
          <a:xfrm>
            <a:off x="1256252" y="1585520"/>
            <a:ext cx="1741759" cy="715581"/>
          </a:xfrm>
          <a:prstGeom prst="rect">
            <a:avLst/>
          </a:prstGeom>
          <a:noFill/>
        </p:spPr>
        <p:txBody>
          <a:bodyPr wrap="none" rtlCol="0">
            <a:spAutoFit/>
          </a:bodyPr>
          <a:lstStyle/>
          <a:p>
            <a:r>
              <a:rPr lang="en-US" sz="1350" dirty="0"/>
              <a:t>Wow!</a:t>
            </a:r>
          </a:p>
          <a:p>
            <a:endParaRPr lang="en-US" sz="1350" dirty="0"/>
          </a:p>
          <a:p>
            <a:r>
              <a:rPr lang="en-US" sz="1350" dirty="0"/>
              <a:t>Are they </a:t>
            </a:r>
            <a:r>
              <a:rPr lang="en-US" sz="1350" b="1" dirty="0"/>
              <a:t>all</a:t>
            </a:r>
            <a:r>
              <a:rPr lang="en-US" sz="1350" dirty="0"/>
              <a:t> trustable?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8419" y="1862356"/>
            <a:ext cx="3694259" cy="2935098"/>
          </a:xfrm>
          <a:prstGeom prst="rect">
            <a:avLst/>
          </a:prstGeom>
        </p:spPr>
      </p:pic>
      <p:sp>
        <p:nvSpPr>
          <p:cNvPr id="7" name="Freeform 6"/>
          <p:cNvSpPr/>
          <p:nvPr/>
        </p:nvSpPr>
        <p:spPr>
          <a:xfrm>
            <a:off x="3603234" y="1979375"/>
            <a:ext cx="791070" cy="305710"/>
          </a:xfrm>
          <a:custGeom>
            <a:avLst/>
            <a:gdLst>
              <a:gd name="connsiteX0" fmla="*/ 1023240 w 1054760"/>
              <a:gd name="connsiteY0" fmla="*/ 145979 h 407613"/>
              <a:gd name="connsiteX1" fmla="*/ 947739 w 1054760"/>
              <a:gd name="connsiteY1" fmla="*/ 112423 h 407613"/>
              <a:gd name="connsiteX2" fmla="*/ 142396 w 1054760"/>
              <a:gd name="connsiteY2" fmla="*/ 3366 h 407613"/>
              <a:gd name="connsiteX3" fmla="*/ 8172 w 1054760"/>
              <a:gd name="connsiteY3" fmla="*/ 255036 h 407613"/>
              <a:gd name="connsiteX4" fmla="*/ 243064 w 1054760"/>
              <a:gd name="connsiteY4" fmla="*/ 389260 h 407613"/>
              <a:gd name="connsiteX5" fmla="*/ 956128 w 1054760"/>
              <a:gd name="connsiteY5" fmla="*/ 380871 h 407613"/>
              <a:gd name="connsiteX6" fmla="*/ 889016 w 1054760"/>
              <a:gd name="connsiteY6" fmla="*/ 154368 h 40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4760" h="407613">
                <a:moveTo>
                  <a:pt x="1023240" y="145979"/>
                </a:moveTo>
                <a:cubicBezTo>
                  <a:pt x="1058893" y="141085"/>
                  <a:pt x="1094546" y="136192"/>
                  <a:pt x="947739" y="112423"/>
                </a:cubicBezTo>
                <a:cubicBezTo>
                  <a:pt x="800932" y="88654"/>
                  <a:pt x="298990" y="-20403"/>
                  <a:pt x="142396" y="3366"/>
                </a:cubicBezTo>
                <a:cubicBezTo>
                  <a:pt x="-14198" y="27135"/>
                  <a:pt x="-8606" y="190720"/>
                  <a:pt x="8172" y="255036"/>
                </a:cubicBezTo>
                <a:cubicBezTo>
                  <a:pt x="24950" y="319352"/>
                  <a:pt x="85071" y="368288"/>
                  <a:pt x="243064" y="389260"/>
                </a:cubicBezTo>
                <a:cubicBezTo>
                  <a:pt x="401057" y="410232"/>
                  <a:pt x="848469" y="420020"/>
                  <a:pt x="956128" y="380871"/>
                </a:cubicBezTo>
                <a:cubicBezTo>
                  <a:pt x="1063787" y="341722"/>
                  <a:pt x="976401" y="248045"/>
                  <a:pt x="889016" y="154368"/>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reeform 7"/>
          <p:cNvSpPr/>
          <p:nvPr/>
        </p:nvSpPr>
        <p:spPr>
          <a:xfrm>
            <a:off x="4178419" y="1543908"/>
            <a:ext cx="1237643" cy="1965081"/>
          </a:xfrm>
          <a:custGeom>
            <a:avLst/>
            <a:gdLst>
              <a:gd name="connsiteX0" fmla="*/ 0 w 1585324"/>
              <a:gd name="connsiteY0" fmla="*/ 546381 h 2955601"/>
              <a:gd name="connsiteX1" fmla="*/ 1040234 w 1585324"/>
              <a:gd name="connsiteY1" fmla="*/ 1097 h 2955601"/>
              <a:gd name="connsiteX2" fmla="*/ 1568741 w 1585324"/>
              <a:gd name="connsiteY2" fmla="*/ 672216 h 2955601"/>
              <a:gd name="connsiteX3" fmla="*/ 1459684 w 1585324"/>
              <a:gd name="connsiteY3" fmla="*/ 2761075 h 2955601"/>
              <a:gd name="connsiteX4" fmla="*/ 1535185 w 1585324"/>
              <a:gd name="connsiteY4" fmla="*/ 2853354 h 2955601"/>
              <a:gd name="connsiteX5" fmla="*/ 1451295 w 1585324"/>
              <a:gd name="connsiteY5" fmla="*/ 2954021 h 2955601"/>
              <a:gd name="connsiteX6" fmla="*/ 1241570 w 1585324"/>
              <a:gd name="connsiteY6" fmla="*/ 2769464 h 2955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324" h="2955601">
                <a:moveTo>
                  <a:pt x="0" y="546381"/>
                </a:moveTo>
                <a:cubicBezTo>
                  <a:pt x="389388" y="263253"/>
                  <a:pt x="778777" y="-19875"/>
                  <a:pt x="1040234" y="1097"/>
                </a:cubicBezTo>
                <a:cubicBezTo>
                  <a:pt x="1301691" y="22069"/>
                  <a:pt x="1498833" y="212220"/>
                  <a:pt x="1568741" y="672216"/>
                </a:cubicBezTo>
                <a:cubicBezTo>
                  <a:pt x="1638649" y="1132212"/>
                  <a:pt x="1465277" y="2397552"/>
                  <a:pt x="1459684" y="2761075"/>
                </a:cubicBezTo>
                <a:cubicBezTo>
                  <a:pt x="1454091" y="3124598"/>
                  <a:pt x="1536583" y="2821196"/>
                  <a:pt x="1535185" y="2853354"/>
                </a:cubicBezTo>
                <a:cubicBezTo>
                  <a:pt x="1533787" y="2885512"/>
                  <a:pt x="1500231" y="2968003"/>
                  <a:pt x="1451295" y="2954021"/>
                </a:cubicBezTo>
                <a:cubicBezTo>
                  <a:pt x="1402359" y="2940039"/>
                  <a:pt x="1321964" y="2854751"/>
                  <a:pt x="1241570" y="2769464"/>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Freeform 8"/>
          <p:cNvSpPr/>
          <p:nvPr/>
        </p:nvSpPr>
        <p:spPr>
          <a:xfrm>
            <a:off x="4295765" y="3508988"/>
            <a:ext cx="3361446" cy="503240"/>
          </a:xfrm>
          <a:custGeom>
            <a:avLst/>
            <a:gdLst>
              <a:gd name="connsiteX0" fmla="*/ 829551 w 4481928"/>
              <a:gd name="connsiteY0" fmla="*/ 113336 h 670986"/>
              <a:gd name="connsiteX1" fmla="*/ 762439 w 4481928"/>
              <a:gd name="connsiteY1" fmla="*/ 113336 h 670986"/>
              <a:gd name="connsiteX2" fmla="*/ 99708 w 4481928"/>
              <a:gd name="connsiteY2" fmla="*/ 96558 h 670986"/>
              <a:gd name="connsiteX3" fmla="*/ 57763 w 4481928"/>
              <a:gd name="connsiteY3" fmla="*/ 398561 h 670986"/>
              <a:gd name="connsiteX4" fmla="*/ 250710 w 4481928"/>
              <a:gd name="connsiteY4" fmla="*/ 667009 h 670986"/>
              <a:gd name="connsiteX5" fmla="*/ 2658351 w 4481928"/>
              <a:gd name="connsiteY5" fmla="*/ 566341 h 670986"/>
              <a:gd name="connsiteX6" fmla="*/ 3891532 w 4481928"/>
              <a:gd name="connsiteY6" fmla="*/ 524396 h 670986"/>
              <a:gd name="connsiteX7" fmla="*/ 4420039 w 4481928"/>
              <a:gd name="connsiteY7" fmla="*/ 516007 h 670986"/>
              <a:gd name="connsiteX8" fmla="*/ 4436817 w 4481928"/>
              <a:gd name="connsiteY8" fmla="*/ 172058 h 670986"/>
              <a:gd name="connsiteX9" fmla="*/ 4109646 w 4481928"/>
              <a:gd name="connsiteY9" fmla="*/ 4279 h 670986"/>
              <a:gd name="connsiteX10" fmla="*/ 1156721 w 4481928"/>
              <a:gd name="connsiteY10" fmla="*/ 46224 h 670986"/>
              <a:gd name="connsiteX11" fmla="*/ 703716 w 4481928"/>
              <a:gd name="connsiteY11" fmla="*/ 54613 h 670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81928" h="670986">
                <a:moveTo>
                  <a:pt x="829551" y="113336"/>
                </a:moveTo>
                <a:cubicBezTo>
                  <a:pt x="856815" y="114734"/>
                  <a:pt x="762439" y="113336"/>
                  <a:pt x="762439" y="113336"/>
                </a:cubicBezTo>
                <a:cubicBezTo>
                  <a:pt x="640798" y="110540"/>
                  <a:pt x="217154" y="49021"/>
                  <a:pt x="99708" y="96558"/>
                </a:cubicBezTo>
                <a:cubicBezTo>
                  <a:pt x="-17738" y="144095"/>
                  <a:pt x="32596" y="303486"/>
                  <a:pt x="57763" y="398561"/>
                </a:cubicBezTo>
                <a:cubicBezTo>
                  <a:pt x="82930" y="493636"/>
                  <a:pt x="-182721" y="639046"/>
                  <a:pt x="250710" y="667009"/>
                </a:cubicBezTo>
                <a:cubicBezTo>
                  <a:pt x="684141" y="694972"/>
                  <a:pt x="2658351" y="566341"/>
                  <a:pt x="2658351" y="566341"/>
                </a:cubicBezTo>
                <a:lnTo>
                  <a:pt x="3891532" y="524396"/>
                </a:lnTo>
                <a:cubicBezTo>
                  <a:pt x="4185147" y="516007"/>
                  <a:pt x="4329158" y="574730"/>
                  <a:pt x="4420039" y="516007"/>
                </a:cubicBezTo>
                <a:cubicBezTo>
                  <a:pt x="4510920" y="457284"/>
                  <a:pt x="4488549" y="257346"/>
                  <a:pt x="4436817" y="172058"/>
                </a:cubicBezTo>
                <a:cubicBezTo>
                  <a:pt x="4385085" y="86770"/>
                  <a:pt x="4656329" y="25251"/>
                  <a:pt x="4109646" y="4279"/>
                </a:cubicBezTo>
                <a:cubicBezTo>
                  <a:pt x="3562963" y="-16693"/>
                  <a:pt x="1156721" y="46224"/>
                  <a:pt x="1156721" y="46224"/>
                </a:cubicBezTo>
                <a:lnTo>
                  <a:pt x="703716" y="54613"/>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p:cNvSpPr txBox="1"/>
          <p:nvPr/>
        </p:nvSpPr>
        <p:spPr>
          <a:xfrm rot="20243328">
            <a:off x="2153888" y="2426994"/>
            <a:ext cx="1473480" cy="300082"/>
          </a:xfrm>
          <a:prstGeom prst="rect">
            <a:avLst/>
          </a:prstGeom>
          <a:solidFill>
            <a:schemeClr val="bg1"/>
          </a:solidFill>
        </p:spPr>
        <p:txBody>
          <a:bodyPr wrap="none" rtlCol="0">
            <a:spAutoFit/>
          </a:bodyPr>
          <a:lstStyle/>
          <a:p>
            <a:r>
              <a:rPr lang="en-US" sz="1350">
                <a:solidFill>
                  <a:schemeClr val="accent4">
                    <a:lumMod val="50000"/>
                  </a:schemeClr>
                </a:solidFill>
                <a:latin typeface="AhnbergHand" charset="0"/>
                <a:ea typeface="AhnbergHand" charset="0"/>
                <a:cs typeface="AhnbergHand" charset="0"/>
              </a:rPr>
              <a:t>Evidently Not!</a:t>
            </a:r>
          </a:p>
        </p:txBody>
      </p:sp>
    </p:spTree>
    <p:extLst>
      <p:ext uri="{BB962C8B-B14F-4D97-AF65-F5344CB8AC3E}">
        <p14:creationId xmlns:p14="http://schemas.microsoft.com/office/powerpoint/2010/main" val="2033064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Credulity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8444" y="1038137"/>
            <a:ext cx="4031859" cy="3746733"/>
          </a:xfrm>
          <a:prstGeom prst="rect">
            <a:avLst/>
          </a:prstGeom>
        </p:spPr>
      </p:pic>
      <p:sp>
        <p:nvSpPr>
          <p:cNvPr id="5" name="TextBox 4"/>
          <p:cNvSpPr txBox="1"/>
          <p:nvPr/>
        </p:nvSpPr>
        <p:spPr>
          <a:xfrm>
            <a:off x="1256252" y="1585520"/>
            <a:ext cx="1741759" cy="715581"/>
          </a:xfrm>
          <a:prstGeom prst="rect">
            <a:avLst/>
          </a:prstGeom>
          <a:noFill/>
        </p:spPr>
        <p:txBody>
          <a:bodyPr wrap="none" rtlCol="0">
            <a:spAutoFit/>
          </a:bodyPr>
          <a:lstStyle/>
          <a:p>
            <a:r>
              <a:rPr lang="en-US" sz="1350" dirty="0"/>
              <a:t>Wow!</a:t>
            </a:r>
          </a:p>
          <a:p>
            <a:endParaRPr lang="en-US" sz="1350" dirty="0"/>
          </a:p>
          <a:p>
            <a:r>
              <a:rPr lang="en-US" sz="1350" dirty="0"/>
              <a:t>Are they </a:t>
            </a:r>
            <a:r>
              <a:rPr lang="en-US" sz="1350" b="1" dirty="0"/>
              <a:t>all</a:t>
            </a:r>
            <a:r>
              <a:rPr lang="en-US" sz="1350" dirty="0"/>
              <a:t> trustable?</a:t>
            </a:r>
          </a:p>
        </p:txBody>
      </p:sp>
      <p:sp>
        <p:nvSpPr>
          <p:cNvPr id="7" name="Freeform 6"/>
          <p:cNvSpPr/>
          <p:nvPr/>
        </p:nvSpPr>
        <p:spPr>
          <a:xfrm>
            <a:off x="3571775" y="2086335"/>
            <a:ext cx="791070" cy="305710"/>
          </a:xfrm>
          <a:custGeom>
            <a:avLst/>
            <a:gdLst>
              <a:gd name="connsiteX0" fmla="*/ 1023240 w 1054760"/>
              <a:gd name="connsiteY0" fmla="*/ 145979 h 407613"/>
              <a:gd name="connsiteX1" fmla="*/ 947739 w 1054760"/>
              <a:gd name="connsiteY1" fmla="*/ 112423 h 407613"/>
              <a:gd name="connsiteX2" fmla="*/ 142396 w 1054760"/>
              <a:gd name="connsiteY2" fmla="*/ 3366 h 407613"/>
              <a:gd name="connsiteX3" fmla="*/ 8172 w 1054760"/>
              <a:gd name="connsiteY3" fmla="*/ 255036 h 407613"/>
              <a:gd name="connsiteX4" fmla="*/ 243064 w 1054760"/>
              <a:gd name="connsiteY4" fmla="*/ 389260 h 407613"/>
              <a:gd name="connsiteX5" fmla="*/ 956128 w 1054760"/>
              <a:gd name="connsiteY5" fmla="*/ 380871 h 407613"/>
              <a:gd name="connsiteX6" fmla="*/ 889016 w 1054760"/>
              <a:gd name="connsiteY6" fmla="*/ 154368 h 40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4760" h="407613">
                <a:moveTo>
                  <a:pt x="1023240" y="145979"/>
                </a:moveTo>
                <a:cubicBezTo>
                  <a:pt x="1058893" y="141085"/>
                  <a:pt x="1094546" y="136192"/>
                  <a:pt x="947739" y="112423"/>
                </a:cubicBezTo>
                <a:cubicBezTo>
                  <a:pt x="800932" y="88654"/>
                  <a:pt x="298990" y="-20403"/>
                  <a:pt x="142396" y="3366"/>
                </a:cubicBezTo>
                <a:cubicBezTo>
                  <a:pt x="-14198" y="27135"/>
                  <a:pt x="-8606" y="190720"/>
                  <a:pt x="8172" y="255036"/>
                </a:cubicBezTo>
                <a:cubicBezTo>
                  <a:pt x="24950" y="319352"/>
                  <a:pt x="85071" y="368288"/>
                  <a:pt x="243064" y="389260"/>
                </a:cubicBezTo>
                <a:cubicBezTo>
                  <a:pt x="401057" y="410232"/>
                  <a:pt x="848469" y="420020"/>
                  <a:pt x="956128" y="380871"/>
                </a:cubicBezTo>
                <a:cubicBezTo>
                  <a:pt x="1063787" y="341722"/>
                  <a:pt x="976401" y="248045"/>
                  <a:pt x="889016" y="154368"/>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1742" y="1688122"/>
            <a:ext cx="3500861" cy="3363058"/>
          </a:xfrm>
          <a:prstGeom prst="rect">
            <a:avLst/>
          </a:prstGeom>
        </p:spPr>
      </p:pic>
      <p:sp>
        <p:nvSpPr>
          <p:cNvPr id="11" name="Freeform 10"/>
          <p:cNvSpPr/>
          <p:nvPr/>
        </p:nvSpPr>
        <p:spPr>
          <a:xfrm>
            <a:off x="4892877" y="4187089"/>
            <a:ext cx="1777327" cy="625343"/>
          </a:xfrm>
          <a:custGeom>
            <a:avLst/>
            <a:gdLst>
              <a:gd name="connsiteX0" fmla="*/ 1462511 w 2369769"/>
              <a:gd name="connsiteY0" fmla="*/ 747678 h 833791"/>
              <a:gd name="connsiteX1" fmla="*/ 2095557 w 2369769"/>
              <a:gd name="connsiteY1" fmla="*/ 738885 h 833791"/>
              <a:gd name="connsiteX2" fmla="*/ 2359327 w 2369769"/>
              <a:gd name="connsiteY2" fmla="*/ 686131 h 833791"/>
              <a:gd name="connsiteX3" fmla="*/ 2262611 w 2369769"/>
              <a:gd name="connsiteY3" fmla="*/ 141008 h 833791"/>
              <a:gd name="connsiteX4" fmla="*/ 1770242 w 2369769"/>
              <a:gd name="connsiteY4" fmla="*/ 61878 h 833791"/>
              <a:gd name="connsiteX5" fmla="*/ 99703 w 2369769"/>
              <a:gd name="connsiteY5" fmla="*/ 53085 h 833791"/>
              <a:gd name="connsiteX6" fmla="*/ 310719 w 2369769"/>
              <a:gd name="connsiteY6" fmla="*/ 765262 h 833791"/>
              <a:gd name="connsiteX7" fmla="*/ 1304250 w 2369769"/>
              <a:gd name="connsiteY7" fmla="*/ 765262 h 83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9769" h="833791">
                <a:moveTo>
                  <a:pt x="1462511" y="747678"/>
                </a:moveTo>
                <a:cubicBezTo>
                  <a:pt x="1704299" y="748410"/>
                  <a:pt x="1946088" y="749143"/>
                  <a:pt x="2095557" y="738885"/>
                </a:cubicBezTo>
                <a:cubicBezTo>
                  <a:pt x="2245026" y="728627"/>
                  <a:pt x="2331485" y="785777"/>
                  <a:pt x="2359327" y="686131"/>
                </a:cubicBezTo>
                <a:cubicBezTo>
                  <a:pt x="2387169" y="586485"/>
                  <a:pt x="2360792" y="245050"/>
                  <a:pt x="2262611" y="141008"/>
                </a:cubicBezTo>
                <a:cubicBezTo>
                  <a:pt x="2164430" y="36966"/>
                  <a:pt x="2130727" y="76532"/>
                  <a:pt x="1770242" y="61878"/>
                </a:cubicBezTo>
                <a:cubicBezTo>
                  <a:pt x="1409757" y="47224"/>
                  <a:pt x="342957" y="-64146"/>
                  <a:pt x="99703" y="53085"/>
                </a:cubicBezTo>
                <a:cubicBezTo>
                  <a:pt x="-143551" y="170316"/>
                  <a:pt x="109961" y="646566"/>
                  <a:pt x="310719" y="765262"/>
                </a:cubicBezTo>
                <a:cubicBezTo>
                  <a:pt x="511477" y="883958"/>
                  <a:pt x="907863" y="824610"/>
                  <a:pt x="1304250" y="76526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Freeform 11"/>
          <p:cNvSpPr/>
          <p:nvPr/>
        </p:nvSpPr>
        <p:spPr>
          <a:xfrm>
            <a:off x="4123592" y="1932018"/>
            <a:ext cx="1444628" cy="2150825"/>
          </a:xfrm>
          <a:custGeom>
            <a:avLst/>
            <a:gdLst>
              <a:gd name="connsiteX0" fmla="*/ 0 w 1926170"/>
              <a:gd name="connsiteY0" fmla="*/ 228723 h 2867767"/>
              <a:gd name="connsiteX1" fmla="*/ 175846 w 1926170"/>
              <a:gd name="connsiteY1" fmla="*/ 114423 h 2867767"/>
              <a:gd name="connsiteX2" fmla="*/ 729762 w 1926170"/>
              <a:gd name="connsiteY2" fmla="*/ 114423 h 2867767"/>
              <a:gd name="connsiteX3" fmla="*/ 1644162 w 1926170"/>
              <a:gd name="connsiteY3" fmla="*/ 1600323 h 2867767"/>
              <a:gd name="connsiteX4" fmla="*/ 1776046 w 1926170"/>
              <a:gd name="connsiteY4" fmla="*/ 2822454 h 2867767"/>
              <a:gd name="connsiteX5" fmla="*/ 1925515 w 1926170"/>
              <a:gd name="connsiteY5" fmla="*/ 2629023 h 2867767"/>
              <a:gd name="connsiteX6" fmla="*/ 1714500 w 1926170"/>
              <a:gd name="connsiteY6" fmla="*/ 2857623 h 2867767"/>
              <a:gd name="connsiteX7" fmla="*/ 1635369 w 1926170"/>
              <a:gd name="connsiteY7" fmla="*/ 2593854 h 2867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6170" h="2867767">
                <a:moveTo>
                  <a:pt x="0" y="228723"/>
                </a:moveTo>
                <a:cubicBezTo>
                  <a:pt x="27109" y="181098"/>
                  <a:pt x="54219" y="133473"/>
                  <a:pt x="175846" y="114423"/>
                </a:cubicBezTo>
                <a:cubicBezTo>
                  <a:pt x="297473" y="95373"/>
                  <a:pt x="485043" y="-133227"/>
                  <a:pt x="729762" y="114423"/>
                </a:cubicBezTo>
                <a:cubicBezTo>
                  <a:pt x="974481" y="362073"/>
                  <a:pt x="1469781" y="1148985"/>
                  <a:pt x="1644162" y="1600323"/>
                </a:cubicBezTo>
                <a:cubicBezTo>
                  <a:pt x="1818543" y="2051661"/>
                  <a:pt x="1729154" y="2651004"/>
                  <a:pt x="1776046" y="2822454"/>
                </a:cubicBezTo>
                <a:cubicBezTo>
                  <a:pt x="1822938" y="2993904"/>
                  <a:pt x="1935773" y="2623162"/>
                  <a:pt x="1925515" y="2629023"/>
                </a:cubicBezTo>
                <a:cubicBezTo>
                  <a:pt x="1915257" y="2634885"/>
                  <a:pt x="1762858" y="2863484"/>
                  <a:pt x="1714500" y="2857623"/>
                </a:cubicBezTo>
                <a:cubicBezTo>
                  <a:pt x="1666142" y="2851762"/>
                  <a:pt x="1635369" y="2593854"/>
                  <a:pt x="1635369" y="2593854"/>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p:cNvSpPr txBox="1"/>
          <p:nvPr/>
        </p:nvSpPr>
        <p:spPr>
          <a:xfrm rot="20243328">
            <a:off x="2153888" y="2426994"/>
            <a:ext cx="1473480" cy="300082"/>
          </a:xfrm>
          <a:prstGeom prst="rect">
            <a:avLst/>
          </a:prstGeom>
          <a:solidFill>
            <a:schemeClr val="bg1"/>
          </a:solidFill>
        </p:spPr>
        <p:txBody>
          <a:bodyPr wrap="none" rtlCol="0">
            <a:spAutoFit/>
          </a:bodyPr>
          <a:lstStyle/>
          <a:p>
            <a:r>
              <a:rPr lang="en-US" sz="1350">
                <a:solidFill>
                  <a:schemeClr val="accent4">
                    <a:lumMod val="50000"/>
                  </a:schemeClr>
                </a:solidFill>
                <a:latin typeface="AhnbergHand" charset="0"/>
                <a:ea typeface="AhnbergHand" charset="0"/>
                <a:cs typeface="AhnbergHand" charset="0"/>
              </a:rPr>
              <a:t>Evidently Not!</a:t>
            </a:r>
          </a:p>
        </p:txBody>
      </p:sp>
    </p:spTree>
    <p:extLst>
      <p:ext uri="{BB962C8B-B14F-4D97-AF65-F5344CB8AC3E}">
        <p14:creationId xmlns:p14="http://schemas.microsoft.com/office/powerpoint/2010/main" val="3255269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Never?</a:t>
            </a:r>
          </a:p>
        </p:txBody>
      </p:sp>
    </p:spTree>
    <p:extLst>
      <p:ext uri="{BB962C8B-B14F-4D97-AF65-F5344CB8AC3E}">
        <p14:creationId xmlns:p14="http://schemas.microsoft.com/office/powerpoint/2010/main" val="1609695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Well, hardly ever</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6947" y="1012895"/>
            <a:ext cx="3426388" cy="3906797"/>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9805" y="2806117"/>
            <a:ext cx="2467751" cy="2173798"/>
          </a:xfrm>
          <a:prstGeom prst="rect">
            <a:avLst/>
          </a:prstGeom>
        </p:spPr>
      </p:pic>
      <p:sp>
        <p:nvSpPr>
          <p:cNvPr id="8" name="Rectangle 7"/>
          <p:cNvSpPr/>
          <p:nvPr/>
        </p:nvSpPr>
        <p:spPr>
          <a:xfrm>
            <a:off x="4851982" y="1063229"/>
            <a:ext cx="3048350" cy="715581"/>
          </a:xfrm>
          <a:prstGeom prst="rect">
            <a:avLst/>
          </a:prstGeom>
        </p:spPr>
        <p:txBody>
          <a:bodyPr wrap="square">
            <a:spAutoFit/>
          </a:bodyPr>
          <a:lstStyle/>
          <a:p>
            <a:r>
              <a:rPr lang="en-US" sz="1350" dirty="0"/>
              <a:t>http://</a:t>
            </a:r>
            <a:r>
              <a:rPr lang="en-US" sz="1350" dirty="0" err="1"/>
              <a:t>arstechnica.com</a:t>
            </a:r>
            <a:r>
              <a:rPr lang="en-US" sz="1350" dirty="0"/>
              <a:t>/security/2017/01/already-on-probation-symantec-issues-more-illegit-https-certificates/</a:t>
            </a:r>
          </a:p>
        </p:txBody>
      </p:sp>
    </p:spTree>
    <p:extLst>
      <p:ext uri="{BB962C8B-B14F-4D97-AF65-F5344CB8AC3E}">
        <p14:creationId xmlns:p14="http://schemas.microsoft.com/office/powerpoint/2010/main" val="1424793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Well, hardly ever</a:t>
            </a:r>
          </a:p>
        </p:txBody>
      </p:sp>
      <p:pic>
        <p:nvPicPr>
          <p:cNvPr id="9" name="Picture 8">
            <a:extLst>
              <a:ext uri="{FF2B5EF4-FFF2-40B4-BE49-F238E27FC236}">
                <a16:creationId xmlns:a16="http://schemas.microsoft.com/office/drawing/2014/main" id="{06139AE3-3E39-F041-B65E-76F85074A43A}"/>
              </a:ext>
            </a:extLst>
          </p:cNvPr>
          <p:cNvPicPr>
            <a:picLocks noChangeAspect="1"/>
          </p:cNvPicPr>
          <p:nvPr/>
        </p:nvPicPr>
        <p:blipFill>
          <a:blip r:embed="rId2"/>
          <a:stretch>
            <a:fillRect/>
          </a:stretch>
        </p:blipFill>
        <p:spPr>
          <a:xfrm>
            <a:off x="2939821" y="961430"/>
            <a:ext cx="3052505" cy="4080272"/>
          </a:xfrm>
          <a:prstGeom prst="rect">
            <a:avLst/>
          </a:prstGeom>
        </p:spPr>
      </p:pic>
    </p:spTree>
    <p:extLst>
      <p:ext uri="{BB962C8B-B14F-4D97-AF65-F5344CB8AC3E}">
        <p14:creationId xmlns:p14="http://schemas.microsoft.com/office/powerpoint/2010/main" val="28404899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33907-C827-E856-CD66-A50839160DE9}"/>
              </a:ext>
            </a:extLst>
          </p:cNvPr>
          <p:cNvSpPr>
            <a:spLocks noGrp="1"/>
          </p:cNvSpPr>
          <p:nvPr>
            <p:ph type="title"/>
          </p:nvPr>
        </p:nvSpPr>
        <p:spPr/>
        <p:txBody>
          <a:bodyPr/>
          <a:lstStyle/>
          <a:p>
            <a:r>
              <a:rPr lang="en-AU" dirty="0"/>
              <a:t>These are isolated events</a:t>
            </a:r>
          </a:p>
        </p:txBody>
      </p:sp>
      <p:sp>
        <p:nvSpPr>
          <p:cNvPr id="3" name="Content Placeholder 2">
            <a:extLst>
              <a:ext uri="{FF2B5EF4-FFF2-40B4-BE49-F238E27FC236}">
                <a16:creationId xmlns:a16="http://schemas.microsoft.com/office/drawing/2014/main" id="{7B96BB34-39D2-2DB5-1C66-1BE91D67CD6E}"/>
              </a:ext>
            </a:extLst>
          </p:cNvPr>
          <p:cNvSpPr>
            <a:spLocks noGrp="1"/>
          </p:cNvSpPr>
          <p:nvPr>
            <p:ph idx="1"/>
          </p:nvPr>
        </p:nvSpPr>
        <p:spPr/>
        <p:txBody>
          <a:bodyPr/>
          <a:lstStyle/>
          <a:p>
            <a:pPr marL="0" indent="0">
              <a:buNone/>
            </a:pPr>
            <a:r>
              <a:rPr lang="en-AU" dirty="0"/>
              <a:t>No they’re not: </a:t>
            </a:r>
          </a:p>
          <a:p>
            <a:pPr marL="0" indent="0">
              <a:buNone/>
            </a:pPr>
            <a:r>
              <a:rPr lang="en-AU" dirty="0"/>
              <a:t>        https://</a:t>
            </a:r>
            <a:r>
              <a:rPr lang="en-AU" dirty="0" err="1"/>
              <a:t>www.feistyduck.com</a:t>
            </a:r>
            <a:r>
              <a:rPr lang="en-AU" dirty="0"/>
              <a:t>/</a:t>
            </a:r>
            <a:r>
              <a:rPr lang="en-AU" dirty="0" err="1"/>
              <a:t>ssl</a:t>
            </a:r>
            <a:r>
              <a:rPr lang="en-AU" dirty="0"/>
              <a:t>-</a:t>
            </a:r>
            <a:r>
              <a:rPr lang="en-AU" dirty="0" err="1"/>
              <a:t>tls</a:t>
            </a:r>
            <a:r>
              <a:rPr lang="en-AU" dirty="0"/>
              <a:t>-and-</a:t>
            </a:r>
            <a:r>
              <a:rPr lang="en-AU" dirty="0" err="1"/>
              <a:t>pki</a:t>
            </a:r>
            <a:r>
              <a:rPr lang="en-AU" dirty="0"/>
              <a:t>-history/ </a:t>
            </a:r>
          </a:p>
          <a:p>
            <a:endParaRPr lang="en-AU" dirty="0"/>
          </a:p>
        </p:txBody>
      </p:sp>
      <p:pic>
        <p:nvPicPr>
          <p:cNvPr id="5" name="Picture 4">
            <a:extLst>
              <a:ext uri="{FF2B5EF4-FFF2-40B4-BE49-F238E27FC236}">
                <a16:creationId xmlns:a16="http://schemas.microsoft.com/office/drawing/2014/main" id="{545BC2D3-0968-2A75-D10B-B69CB8F97F78}"/>
              </a:ext>
            </a:extLst>
          </p:cNvPr>
          <p:cNvPicPr>
            <a:picLocks noChangeAspect="1"/>
          </p:cNvPicPr>
          <p:nvPr/>
        </p:nvPicPr>
        <p:blipFill>
          <a:blip r:embed="rId2"/>
          <a:stretch>
            <a:fillRect/>
          </a:stretch>
        </p:blipFill>
        <p:spPr>
          <a:xfrm>
            <a:off x="3560055" y="2242615"/>
            <a:ext cx="2498930" cy="2800767"/>
          </a:xfrm>
          <a:prstGeom prst="rect">
            <a:avLst/>
          </a:prstGeom>
        </p:spPr>
      </p:pic>
    </p:spTree>
    <p:extLst>
      <p:ext uri="{BB962C8B-B14F-4D97-AF65-F5344CB8AC3E}">
        <p14:creationId xmlns:p14="http://schemas.microsoft.com/office/powerpoint/2010/main" val="37134486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700" dirty="0"/>
              <a:t>With unpleasant consequences when it all goes wrong</a:t>
            </a:r>
          </a:p>
        </p:txBody>
      </p:sp>
    </p:spTree>
    <p:extLst>
      <p:ext uri="{BB962C8B-B14F-4D97-AF65-F5344CB8AC3E}">
        <p14:creationId xmlns:p14="http://schemas.microsoft.com/office/powerpoint/2010/main" val="14911543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700" dirty="0"/>
              <a:t>With unpleasant consequences when it all goes wrong</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978661">
            <a:off x="1558599" y="1367125"/>
            <a:ext cx="5464866" cy="40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5" name="Rectangle 2"/>
          <p:cNvSpPr>
            <a:spLocks/>
          </p:cNvSpPr>
          <p:nvPr/>
        </p:nvSpPr>
        <p:spPr bwMode="auto">
          <a:xfrm>
            <a:off x="5699587" y="4491551"/>
            <a:ext cx="2361993" cy="484748"/>
          </a:xfrm>
          <a:prstGeom prst="rect">
            <a:avLst/>
          </a:prstGeom>
          <a:solidFill>
            <a:schemeClr val="bg1"/>
          </a:solidFill>
          <a:ln>
            <a:noFill/>
          </a:ln>
        </p:spPr>
        <p:txBody>
          <a:bodyPr wrap="none" lIns="0" tIns="0" rIns="0" bIns="0" anchor="ctr">
            <a:spAutoFit/>
          </a:bodyPr>
          <a:lstStyle>
            <a:lvl1pPr algn="ctr">
              <a:defRPr sz="4200">
                <a:solidFill>
                  <a:srgbClr val="000000"/>
                </a:solidFill>
                <a:latin typeface="Gill Sans" charset="0"/>
                <a:ea typeface="ヒラギノ角ゴ ProN W3" charset="-128"/>
                <a:sym typeface="Gill Sans" charset="0"/>
              </a:defRPr>
            </a:lvl1pPr>
            <a:lvl2pPr marL="742950" indent="-285750" algn="ctr">
              <a:defRPr sz="4200">
                <a:solidFill>
                  <a:srgbClr val="000000"/>
                </a:solidFill>
                <a:latin typeface="Gill Sans" charset="0"/>
                <a:ea typeface="ヒラギノ角ゴ ProN W3" charset="-128"/>
                <a:sym typeface="Gill Sans" charset="0"/>
              </a:defRPr>
            </a:lvl2pPr>
            <a:lvl3pPr marL="1143000" indent="-228600" algn="ctr">
              <a:defRPr sz="4200">
                <a:solidFill>
                  <a:srgbClr val="000000"/>
                </a:solidFill>
                <a:latin typeface="Gill Sans" charset="0"/>
                <a:ea typeface="ヒラギノ角ゴ ProN W3" charset="-128"/>
                <a:sym typeface="Gill Sans" charset="0"/>
              </a:defRPr>
            </a:lvl3pPr>
            <a:lvl4pPr marL="1600200" indent="-228600" algn="ctr">
              <a:defRPr sz="4200">
                <a:solidFill>
                  <a:srgbClr val="000000"/>
                </a:solidFill>
                <a:latin typeface="Gill Sans" charset="0"/>
                <a:ea typeface="ヒラギノ角ゴ ProN W3" charset="-128"/>
                <a:sym typeface="Gill Sans" charset="0"/>
              </a:defRPr>
            </a:lvl4pPr>
            <a:lvl5pPr marL="2057400" indent="-228600" algn="ctr">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r>
              <a:rPr lang="en-US" altLang="en-US" sz="1575" dirty="0">
                <a:solidFill>
                  <a:schemeClr val="tx1"/>
                </a:solidFill>
                <a:ea typeface="ＭＳ Ｐゴシック" charset="-128"/>
              </a:rPr>
              <a:t>International Herald Tribune </a:t>
            </a:r>
          </a:p>
          <a:p>
            <a:pPr eaLnBrk="1" hangingPunct="1"/>
            <a:r>
              <a:rPr lang="en-US" altLang="en-US" sz="1575" dirty="0">
                <a:solidFill>
                  <a:schemeClr val="tx1"/>
                </a:solidFill>
                <a:ea typeface="ＭＳ Ｐゴシック" charset="-128"/>
              </a:rPr>
              <a:t>Sep 13, 2011 Front Page</a:t>
            </a:r>
          </a:p>
        </p:txBody>
      </p:sp>
    </p:spTree>
    <p:extLst>
      <p:ext uri="{BB962C8B-B14F-4D97-AF65-F5344CB8AC3E}">
        <p14:creationId xmlns:p14="http://schemas.microsoft.com/office/powerpoint/2010/main" val="7787274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981E64C-C393-CE44-959C-BC93838E5573}"/>
              </a:ext>
            </a:extLst>
          </p:cNvPr>
          <p:cNvSpPr/>
          <p:nvPr/>
        </p:nvSpPr>
        <p:spPr>
          <a:xfrm>
            <a:off x="1845664" y="4431323"/>
            <a:ext cx="4351671" cy="318834"/>
          </a:xfrm>
          <a:prstGeom prst="rect">
            <a:avLst/>
          </a:prstGeom>
          <a:solidFill>
            <a:srgbClr val="F0F1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pic>
        <p:nvPicPr>
          <p:cNvPr id="5" name="Content Placeholder 4">
            <a:extLst>
              <a:ext uri="{FF2B5EF4-FFF2-40B4-BE49-F238E27FC236}">
                <a16:creationId xmlns:a16="http://schemas.microsoft.com/office/drawing/2014/main" id="{9D2E2F3D-3E4A-4740-A6E6-66EFA181D50C}"/>
              </a:ext>
            </a:extLst>
          </p:cNvPr>
          <p:cNvPicPr>
            <a:picLocks noGrp="1" noChangeAspect="1"/>
          </p:cNvPicPr>
          <p:nvPr>
            <p:ph idx="1"/>
          </p:nvPr>
        </p:nvPicPr>
        <p:blipFill>
          <a:blip r:embed="rId3"/>
          <a:stretch>
            <a:fillRect/>
          </a:stretch>
        </p:blipFill>
        <p:spPr>
          <a:xfrm>
            <a:off x="1845664" y="107511"/>
            <a:ext cx="4351671" cy="4544179"/>
          </a:xfrm>
        </p:spPr>
      </p:pic>
      <p:pic>
        <p:nvPicPr>
          <p:cNvPr id="7" name="Picture 6">
            <a:extLst>
              <a:ext uri="{FF2B5EF4-FFF2-40B4-BE49-F238E27FC236}">
                <a16:creationId xmlns:a16="http://schemas.microsoft.com/office/drawing/2014/main" id="{A42394BC-44D4-834B-9ABC-27858338F478}"/>
              </a:ext>
            </a:extLst>
          </p:cNvPr>
          <p:cNvPicPr>
            <a:picLocks noChangeAspect="1"/>
          </p:cNvPicPr>
          <p:nvPr/>
        </p:nvPicPr>
        <p:blipFill>
          <a:blip r:embed="rId4"/>
          <a:stretch>
            <a:fillRect/>
          </a:stretch>
        </p:blipFill>
        <p:spPr>
          <a:xfrm>
            <a:off x="2391593" y="4553221"/>
            <a:ext cx="3259814" cy="196937"/>
          </a:xfrm>
          <a:prstGeom prst="rect">
            <a:avLst/>
          </a:prstGeom>
        </p:spPr>
      </p:pic>
    </p:spTree>
    <p:extLst>
      <p:ext uri="{BB962C8B-B14F-4D97-AF65-F5344CB8AC3E}">
        <p14:creationId xmlns:p14="http://schemas.microsoft.com/office/powerpoint/2010/main" val="335554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Bank? </a:t>
            </a:r>
            <a:r>
              <a:rPr lang="en-US"/>
              <a:t>My Bank!</a:t>
            </a:r>
            <a:endParaRPr lang="en-US" dirty="0"/>
          </a:p>
        </p:txBody>
      </p:sp>
      <p:pic>
        <p:nvPicPr>
          <p:cNvPr id="4" name="Picture 3">
            <a:extLst>
              <a:ext uri="{FF2B5EF4-FFF2-40B4-BE49-F238E27FC236}">
                <a16:creationId xmlns:a16="http://schemas.microsoft.com/office/drawing/2014/main" id="{AEA39689-8792-F648-B497-07407E0BE2DB}"/>
              </a:ext>
            </a:extLst>
          </p:cNvPr>
          <p:cNvPicPr>
            <a:picLocks noChangeAspect="1"/>
          </p:cNvPicPr>
          <p:nvPr/>
        </p:nvPicPr>
        <p:blipFill>
          <a:blip r:embed="rId2"/>
          <a:stretch>
            <a:fillRect/>
          </a:stretch>
        </p:blipFill>
        <p:spPr>
          <a:xfrm>
            <a:off x="3200400" y="1063229"/>
            <a:ext cx="3031595" cy="2841450"/>
          </a:xfrm>
          <a:prstGeom prst="rect">
            <a:avLst/>
          </a:prstGeom>
        </p:spPr>
      </p:pic>
      <p:sp>
        <p:nvSpPr>
          <p:cNvPr id="3" name="TextBox 2">
            <a:extLst>
              <a:ext uri="{FF2B5EF4-FFF2-40B4-BE49-F238E27FC236}">
                <a16:creationId xmlns:a16="http://schemas.microsoft.com/office/drawing/2014/main" id="{D36B48DD-9259-CE4F-81E8-42D6E8F32145}"/>
              </a:ext>
            </a:extLst>
          </p:cNvPr>
          <p:cNvSpPr txBox="1"/>
          <p:nvPr/>
        </p:nvSpPr>
        <p:spPr>
          <a:xfrm rot="20728189">
            <a:off x="1598396" y="1455017"/>
            <a:ext cx="1489510" cy="553998"/>
          </a:xfrm>
          <a:prstGeom prst="rect">
            <a:avLst/>
          </a:prstGeom>
          <a:noFill/>
        </p:spPr>
        <p:txBody>
          <a:bodyPr wrap="none" rtlCol="0">
            <a:spAutoFit/>
          </a:bodyPr>
          <a:lstStyle/>
          <a:p>
            <a:r>
              <a:rPr lang="en-AU" sz="3000" dirty="0">
                <a:latin typeface="AhnbergHand" pitchFamily="2" charset="0"/>
              </a:rPr>
              <a:t>I hope!</a:t>
            </a:r>
          </a:p>
        </p:txBody>
      </p:sp>
    </p:spTree>
    <p:extLst>
      <p:ext uri="{BB962C8B-B14F-4D97-AF65-F5344CB8AC3E}">
        <p14:creationId xmlns:p14="http://schemas.microsoft.com/office/powerpoint/2010/main" val="37601287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What’s going wrong here?</a:t>
            </a: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4980683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What’s going wrong here?</a:t>
            </a:r>
          </a:p>
        </p:txBody>
      </p:sp>
      <p:sp>
        <p:nvSpPr>
          <p:cNvPr id="3" name="Content Placeholder 2"/>
          <p:cNvSpPr>
            <a:spLocks noGrp="1"/>
          </p:cNvSpPr>
          <p:nvPr>
            <p:ph idx="1"/>
          </p:nvPr>
        </p:nvSpPr>
        <p:spPr/>
        <p:txBody>
          <a:bodyPr/>
          <a:lstStyle/>
          <a:p>
            <a:r>
              <a:rPr lang="en-US" dirty="0"/>
              <a:t>The TLS handshake cannot specify WHICH CA should be used by the client to validate the digital certificate that describes the server’s public key</a:t>
            </a:r>
          </a:p>
          <a:p>
            <a:r>
              <a:rPr lang="en-US" dirty="0"/>
              <a:t>The result is that your browser will allow ANY CA to be used to validate a certificate!</a:t>
            </a:r>
          </a:p>
          <a:p>
            <a:endParaRPr lang="en-US" dirty="0"/>
          </a:p>
        </p:txBody>
      </p:sp>
    </p:spTree>
    <p:extLst>
      <p:ext uri="{BB962C8B-B14F-4D97-AF65-F5344CB8AC3E}">
        <p14:creationId xmlns:p14="http://schemas.microsoft.com/office/powerpoint/2010/main" val="22208126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What’s going wrong here?</a:t>
            </a:r>
          </a:p>
        </p:txBody>
      </p:sp>
      <p:sp>
        <p:nvSpPr>
          <p:cNvPr id="3" name="Content Placeholder 2"/>
          <p:cNvSpPr>
            <a:spLocks noGrp="1"/>
          </p:cNvSpPr>
          <p:nvPr>
            <p:ph idx="1"/>
          </p:nvPr>
        </p:nvSpPr>
        <p:spPr/>
        <p:txBody>
          <a:bodyPr/>
          <a:lstStyle/>
          <a:p>
            <a:r>
              <a:rPr lang="en-US" dirty="0"/>
              <a:t>The TLS handshake cannot specify WHICH CA should be used by the client to validate the digital certificate that describes the server’s public key</a:t>
            </a:r>
          </a:p>
          <a:p>
            <a:r>
              <a:rPr lang="en-US" dirty="0"/>
              <a:t>The result </a:t>
            </a:r>
            <a:r>
              <a:rPr lang="en-US"/>
              <a:t>is that your </a:t>
            </a:r>
            <a:r>
              <a:rPr lang="en-US" dirty="0"/>
              <a:t>browser will allow ANY CA to be used to validate </a:t>
            </a:r>
            <a:r>
              <a:rPr lang="en-US"/>
              <a:t>a certificate!</a:t>
            </a:r>
            <a:endParaRPr lang="en-US" dirty="0"/>
          </a:p>
          <a:p>
            <a:endParaRPr lang="en-US" dirty="0"/>
          </a:p>
        </p:txBody>
      </p:sp>
      <p:sp>
        <p:nvSpPr>
          <p:cNvPr id="4" name="TextBox 3">
            <a:extLst>
              <a:ext uri="{FF2B5EF4-FFF2-40B4-BE49-F238E27FC236}">
                <a16:creationId xmlns:a16="http://schemas.microsoft.com/office/drawing/2014/main" id="{F8CCA17B-F80F-2A4D-A971-CEE2F12B0204}"/>
              </a:ext>
            </a:extLst>
          </p:cNvPr>
          <p:cNvSpPr txBox="1"/>
          <p:nvPr/>
        </p:nvSpPr>
        <p:spPr>
          <a:xfrm rot="21117498">
            <a:off x="3119090" y="3675576"/>
            <a:ext cx="3754554" cy="369332"/>
          </a:xfrm>
          <a:prstGeom prst="rect">
            <a:avLst/>
          </a:prstGeom>
          <a:solidFill>
            <a:schemeClr val="bg1"/>
          </a:solidFill>
        </p:spPr>
        <p:txBody>
          <a:bodyPr wrap="none" rtlCol="0">
            <a:spAutoFit/>
          </a:bodyPr>
          <a:lstStyle/>
          <a:p>
            <a:r>
              <a:rPr lang="en-US" dirty="0">
                <a:solidFill>
                  <a:schemeClr val="accent6">
                    <a:lumMod val="50000"/>
                  </a:schemeClr>
                </a:solidFill>
                <a:latin typeface="AhnbergHand" charset="0"/>
                <a:ea typeface="AhnbergHand" charset="0"/>
                <a:cs typeface="AhnbergHand" charset="0"/>
              </a:rPr>
              <a:t>WOW! That’s awesomely bad!</a:t>
            </a:r>
          </a:p>
        </p:txBody>
      </p:sp>
    </p:spTree>
    <p:extLst>
      <p:ext uri="{BB962C8B-B14F-4D97-AF65-F5344CB8AC3E}">
        <p14:creationId xmlns:p14="http://schemas.microsoft.com/office/powerpoint/2010/main" val="28083624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What’s going wrong here?</a:t>
            </a:r>
          </a:p>
        </p:txBody>
      </p:sp>
      <p:sp>
        <p:nvSpPr>
          <p:cNvPr id="3" name="Content Placeholder 2"/>
          <p:cNvSpPr>
            <a:spLocks noGrp="1"/>
          </p:cNvSpPr>
          <p:nvPr>
            <p:ph idx="1"/>
          </p:nvPr>
        </p:nvSpPr>
        <p:spPr>
          <a:xfrm>
            <a:off x="1485900" y="1200151"/>
            <a:ext cx="6172200" cy="3394472"/>
          </a:xfrm>
        </p:spPr>
        <p:txBody>
          <a:bodyPr/>
          <a:lstStyle/>
          <a:p>
            <a:r>
              <a:rPr lang="en-US" dirty="0"/>
              <a:t>The TLS handshake cannot specify WHICH CA should be used by the client to validate the digital certificate that describes the server’s public key</a:t>
            </a:r>
          </a:p>
          <a:p>
            <a:r>
              <a:rPr lang="en-US" dirty="0"/>
              <a:t>The result is that your browser will allow ANY CA to be used to validate a certificate!</a:t>
            </a:r>
          </a:p>
          <a:p>
            <a:endParaRPr lang="en-US" dirty="0"/>
          </a:p>
        </p:txBody>
      </p:sp>
      <p:sp>
        <p:nvSpPr>
          <p:cNvPr id="4" name="TextBox 3">
            <a:extLst>
              <a:ext uri="{FF2B5EF4-FFF2-40B4-BE49-F238E27FC236}">
                <a16:creationId xmlns:a16="http://schemas.microsoft.com/office/drawing/2014/main" id="{F8CCA17B-F80F-2A4D-A971-CEE2F12B0204}"/>
              </a:ext>
            </a:extLst>
          </p:cNvPr>
          <p:cNvSpPr txBox="1"/>
          <p:nvPr/>
        </p:nvSpPr>
        <p:spPr>
          <a:xfrm rot="21117498">
            <a:off x="3119090" y="3675576"/>
            <a:ext cx="3754554" cy="369332"/>
          </a:xfrm>
          <a:prstGeom prst="rect">
            <a:avLst/>
          </a:prstGeom>
          <a:solidFill>
            <a:schemeClr val="bg1"/>
          </a:solidFill>
        </p:spPr>
        <p:txBody>
          <a:bodyPr wrap="none" rtlCol="0">
            <a:spAutoFit/>
          </a:bodyPr>
          <a:lstStyle/>
          <a:p>
            <a:r>
              <a:rPr lang="en-US" dirty="0">
                <a:solidFill>
                  <a:schemeClr val="accent6">
                    <a:lumMod val="50000"/>
                  </a:schemeClr>
                </a:solidFill>
                <a:latin typeface="AhnbergHand" charset="0"/>
                <a:ea typeface="AhnbergHand" charset="0"/>
                <a:cs typeface="AhnbergHand" charset="0"/>
              </a:rPr>
              <a:t>WOW! That’s awesomely bad!</a:t>
            </a:r>
          </a:p>
        </p:txBody>
      </p:sp>
      <p:pic>
        <p:nvPicPr>
          <p:cNvPr id="5" name="Picture 4">
            <a:extLst>
              <a:ext uri="{FF2B5EF4-FFF2-40B4-BE49-F238E27FC236}">
                <a16:creationId xmlns:a16="http://schemas.microsoft.com/office/drawing/2014/main" id="{2FED891B-8AEC-E547-9510-6589225C7481}"/>
              </a:ext>
            </a:extLst>
          </p:cNvPr>
          <p:cNvPicPr>
            <a:picLocks noChangeAspect="1"/>
          </p:cNvPicPr>
          <p:nvPr/>
        </p:nvPicPr>
        <p:blipFill>
          <a:blip r:embed="rId2"/>
          <a:stretch>
            <a:fillRect/>
          </a:stretch>
        </p:blipFill>
        <p:spPr>
          <a:xfrm>
            <a:off x="2104578" y="1641906"/>
            <a:ext cx="1802926" cy="1794913"/>
          </a:xfrm>
          <a:prstGeom prst="rect">
            <a:avLst/>
          </a:prstGeom>
        </p:spPr>
      </p:pic>
      <p:sp>
        <p:nvSpPr>
          <p:cNvPr id="6" name="TextBox 5">
            <a:extLst>
              <a:ext uri="{FF2B5EF4-FFF2-40B4-BE49-F238E27FC236}">
                <a16:creationId xmlns:a16="http://schemas.microsoft.com/office/drawing/2014/main" id="{03A9E8CF-E3C4-6D43-8268-6736449E11E6}"/>
              </a:ext>
            </a:extLst>
          </p:cNvPr>
          <p:cNvSpPr txBox="1"/>
          <p:nvPr/>
        </p:nvSpPr>
        <p:spPr>
          <a:xfrm>
            <a:off x="3907503" y="1641906"/>
            <a:ext cx="3197869" cy="1546577"/>
          </a:xfrm>
          <a:prstGeom prst="rect">
            <a:avLst/>
          </a:prstGeom>
          <a:solidFill>
            <a:schemeClr val="bg1"/>
          </a:solidFill>
        </p:spPr>
        <p:txBody>
          <a:bodyPr wrap="square" rtlCol="0">
            <a:spAutoFit/>
          </a:bodyPr>
          <a:lstStyle/>
          <a:p>
            <a:r>
              <a:rPr lang="en-US" sz="1350" dirty="0">
                <a:solidFill>
                  <a:schemeClr val="accent1">
                    <a:lumMod val="75000"/>
                  </a:schemeClr>
                </a:solidFill>
                <a:latin typeface="AhnbergHand" charset="0"/>
                <a:ea typeface="AhnbergHand" charset="0"/>
                <a:cs typeface="AhnbergHand" charset="0"/>
              </a:rPr>
              <a:t>Here’s a lock – it might be the lock on your front door for all I know.</a:t>
            </a:r>
          </a:p>
          <a:p>
            <a:endParaRPr lang="en-US" sz="1350" dirty="0">
              <a:solidFill>
                <a:schemeClr val="accent1">
                  <a:lumMod val="75000"/>
                </a:schemeClr>
              </a:solidFill>
              <a:latin typeface="AhnbergHand" charset="0"/>
              <a:ea typeface="AhnbergHand" charset="0"/>
              <a:cs typeface="AhnbergHand" charset="0"/>
            </a:endParaRPr>
          </a:p>
          <a:p>
            <a:r>
              <a:rPr lang="en-US" sz="1350" dirty="0">
                <a:solidFill>
                  <a:schemeClr val="accent1">
                    <a:lumMod val="75000"/>
                  </a:schemeClr>
                </a:solidFill>
                <a:latin typeface="AhnbergHand" charset="0"/>
                <a:ea typeface="AhnbergHand" charset="0"/>
                <a:cs typeface="AhnbergHand" charset="0"/>
              </a:rPr>
              <a:t>The lock might LOOK secure, but don</a:t>
            </a:r>
            <a:r>
              <a:rPr lang="uk-UA" sz="1350" dirty="0">
                <a:solidFill>
                  <a:schemeClr val="accent1">
                    <a:lumMod val="75000"/>
                  </a:schemeClr>
                </a:solidFill>
                <a:latin typeface="AhnbergHand" charset="0"/>
                <a:ea typeface="AhnbergHand" charset="0"/>
                <a:cs typeface="AhnbergHand" charset="0"/>
              </a:rPr>
              <a:t>’</a:t>
            </a:r>
            <a:r>
              <a:rPr lang="en-US" sz="1350" dirty="0">
                <a:solidFill>
                  <a:schemeClr val="accent1">
                    <a:lumMod val="75000"/>
                  </a:schemeClr>
                </a:solidFill>
                <a:latin typeface="AhnbergHand" charset="0"/>
                <a:ea typeface="AhnbergHand" charset="0"/>
                <a:cs typeface="AhnbergHand" charset="0"/>
              </a:rPr>
              <a:t>t worry – literally ANY key can open it!</a:t>
            </a:r>
          </a:p>
        </p:txBody>
      </p:sp>
    </p:spTree>
    <p:extLst>
      <p:ext uri="{BB962C8B-B14F-4D97-AF65-F5344CB8AC3E}">
        <p14:creationId xmlns:p14="http://schemas.microsoft.com/office/powerpoint/2010/main" val="22786832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What’s going wrong here?</a:t>
            </a:r>
          </a:p>
        </p:txBody>
      </p:sp>
      <p:sp>
        <p:nvSpPr>
          <p:cNvPr id="3" name="Content Placeholder 2"/>
          <p:cNvSpPr>
            <a:spLocks noGrp="1"/>
          </p:cNvSpPr>
          <p:nvPr>
            <p:ph idx="1"/>
          </p:nvPr>
        </p:nvSpPr>
        <p:spPr>
          <a:xfrm>
            <a:off x="1441734" y="1221601"/>
            <a:ext cx="6264696" cy="3423827"/>
          </a:xfrm>
        </p:spPr>
        <p:txBody>
          <a:bodyPr>
            <a:normAutofit lnSpcReduction="10000"/>
          </a:bodyPr>
          <a:lstStyle/>
          <a:p>
            <a:r>
              <a:rPr lang="en-US" dirty="0"/>
              <a:t>There is no incentive for quality in the CA marketplace</a:t>
            </a:r>
          </a:p>
          <a:p>
            <a:r>
              <a:rPr lang="en-US" dirty="0"/>
              <a:t>Why pay more for any certificate when the entire CA structure is only as strong as the weakest CA</a:t>
            </a:r>
          </a:p>
          <a:p>
            <a:r>
              <a:rPr lang="en-US" dirty="0"/>
              <a:t>And your browser trusts a LOT of CAs!</a:t>
            </a:r>
          </a:p>
          <a:p>
            <a:pPr lvl="1"/>
            <a:r>
              <a:rPr lang="en-US" dirty="0"/>
              <a:t>About 60 – 100 CA’s</a:t>
            </a:r>
          </a:p>
          <a:p>
            <a:pPr lvl="1"/>
            <a:r>
              <a:rPr lang="en-US" dirty="0"/>
              <a:t>About 1,500 Subordinate RA’s</a:t>
            </a:r>
          </a:p>
          <a:p>
            <a:pPr lvl="1"/>
            <a:r>
              <a:rPr lang="en-US" dirty="0"/>
              <a:t>Operated by 650 different </a:t>
            </a:r>
            <a:r>
              <a:rPr lang="en-US" dirty="0" err="1"/>
              <a:t>organisations</a:t>
            </a:r>
            <a:endParaRPr lang="en-US" dirty="0"/>
          </a:p>
          <a:p>
            <a:endParaRPr lang="en-US" dirty="0"/>
          </a:p>
          <a:p>
            <a:endParaRPr lang="en-US" dirty="0"/>
          </a:p>
        </p:txBody>
      </p:sp>
      <p:sp>
        <p:nvSpPr>
          <p:cNvPr id="4" name="TextBox 3"/>
          <p:cNvSpPr txBox="1"/>
          <p:nvPr/>
        </p:nvSpPr>
        <p:spPr>
          <a:xfrm>
            <a:off x="3068229" y="4451003"/>
            <a:ext cx="5117123" cy="715581"/>
          </a:xfrm>
          <a:prstGeom prst="rect">
            <a:avLst/>
          </a:prstGeom>
          <a:noFill/>
        </p:spPr>
        <p:txBody>
          <a:bodyPr wrap="square" rtlCol="0">
            <a:spAutoFit/>
          </a:bodyPr>
          <a:lstStyle/>
          <a:p>
            <a:r>
              <a:rPr lang="en-US" altLang="en-US" sz="1350" dirty="0">
                <a:effectLst>
                  <a:outerShdw blurRad="38100" dist="38100" dir="2700000" algn="tl">
                    <a:srgbClr val="FFFFFF"/>
                  </a:outerShdw>
                </a:effectLst>
                <a:latin typeface="Bradley Hand ITC TT-Bold" charset="0"/>
                <a:ea typeface="ＭＳ Ｐゴシック" charset="-128"/>
                <a:sym typeface="Bradley Hand ITC TT-Bold" charset="0"/>
              </a:rPr>
              <a:t>See the EFF SSL observatory</a:t>
            </a:r>
            <a:br>
              <a:rPr lang="en-US" altLang="en-US" sz="1350" dirty="0">
                <a:effectLst>
                  <a:outerShdw blurRad="38100" dist="38100" dir="2700000" algn="tl">
                    <a:srgbClr val="FFFFFF"/>
                  </a:outerShdw>
                </a:effectLst>
                <a:latin typeface="Bradley Hand ITC TT-Bold" charset="0"/>
                <a:ea typeface="ＭＳ Ｐゴシック" charset="-128"/>
                <a:sym typeface="Bradley Hand ITC TT-Bold" charset="0"/>
              </a:rPr>
            </a:br>
            <a:r>
              <a:rPr lang="en-US" altLang="en-US" sz="1350" dirty="0">
                <a:effectLst>
                  <a:outerShdw blurRad="38100" dist="38100" dir="2700000" algn="tl">
                    <a:srgbClr val="FFFFFF"/>
                  </a:outerShdw>
                </a:effectLst>
                <a:latin typeface="Bradley Hand ITC TT-Bold" charset="0"/>
                <a:ea typeface="ＭＳ Ｐゴシック" charset="-128"/>
                <a:sym typeface="Bradley Hand ITC TT-Bold" charset="0"/>
              </a:rPr>
              <a:t>http://</a:t>
            </a:r>
            <a:r>
              <a:rPr lang="en-US" altLang="en-US" sz="1350" dirty="0" err="1">
                <a:effectLst>
                  <a:outerShdw blurRad="38100" dist="38100" dir="2700000" algn="tl">
                    <a:srgbClr val="FFFFFF"/>
                  </a:outerShdw>
                </a:effectLst>
                <a:latin typeface="Bradley Hand ITC TT-Bold" charset="0"/>
                <a:ea typeface="ＭＳ Ｐゴシック" charset="-128"/>
                <a:sym typeface="Bradley Hand ITC TT-Bold" charset="0"/>
              </a:rPr>
              <a:t>www.eff.org</a:t>
            </a:r>
            <a:r>
              <a:rPr lang="en-US" altLang="en-US" sz="1350" dirty="0">
                <a:effectLst>
                  <a:outerShdw blurRad="38100" dist="38100" dir="2700000" algn="tl">
                    <a:srgbClr val="FFFFFF"/>
                  </a:outerShdw>
                </a:effectLst>
                <a:latin typeface="Bradley Hand ITC TT-Bold" charset="0"/>
                <a:ea typeface="ＭＳ Ｐゴシック" charset="-128"/>
                <a:sym typeface="Bradley Hand ITC TT-Bold" charset="0"/>
              </a:rPr>
              <a:t>/files/</a:t>
            </a:r>
            <a:r>
              <a:rPr lang="en-US" altLang="en-US" sz="1350" dirty="0" err="1">
                <a:effectLst>
                  <a:outerShdw blurRad="38100" dist="38100" dir="2700000" algn="tl">
                    <a:srgbClr val="FFFFFF"/>
                  </a:outerShdw>
                </a:effectLst>
                <a:latin typeface="Bradley Hand ITC TT-Bold" charset="0"/>
                <a:ea typeface="ＭＳ Ｐゴシック" charset="-128"/>
                <a:sym typeface="Bradley Hand ITC TT-Bold" charset="0"/>
              </a:rPr>
              <a:t>DefconSSLiverse.pdf</a:t>
            </a:r>
            <a:endParaRPr lang="en-US" altLang="en-US" sz="1350" dirty="0">
              <a:effectLst>
                <a:outerShdw blurRad="38100" dist="38100" dir="2700000" algn="tl">
                  <a:srgbClr val="FFFFFF"/>
                </a:outerShdw>
              </a:effectLst>
              <a:latin typeface="Bradley Hand ITC TT-Bold" charset="0"/>
              <a:ea typeface="ＭＳ Ｐゴシック" charset="-128"/>
              <a:sym typeface="Bradley Hand ITC TT-Bold" charset="0"/>
            </a:endParaRPr>
          </a:p>
          <a:p>
            <a:endParaRPr lang="en-US" sz="1350" dirty="0"/>
          </a:p>
        </p:txBody>
      </p:sp>
    </p:spTree>
    <p:extLst>
      <p:ext uri="{BB962C8B-B14F-4D97-AF65-F5344CB8AC3E}">
        <p14:creationId xmlns:p14="http://schemas.microsoft.com/office/powerpoint/2010/main" val="21103204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700" dirty="0"/>
              <a:t>In a Commercial Environment</a:t>
            </a:r>
          </a:p>
        </p:txBody>
      </p:sp>
      <p:sp>
        <p:nvSpPr>
          <p:cNvPr id="3" name="Content Placeholder 2"/>
          <p:cNvSpPr>
            <a:spLocks noGrp="1"/>
          </p:cNvSpPr>
          <p:nvPr>
            <p:ph idx="1"/>
          </p:nvPr>
        </p:nvSpPr>
        <p:spPr/>
        <p:txBody>
          <a:bodyPr/>
          <a:lstStyle/>
          <a:p>
            <a:pPr marL="0" indent="0">
              <a:buNone/>
            </a:pPr>
            <a:r>
              <a:rPr lang="en-US" dirty="0"/>
              <a:t>Where CA’s compete with each other for market share</a:t>
            </a:r>
          </a:p>
          <a:p>
            <a:pPr marL="0" indent="0">
              <a:buNone/>
            </a:pPr>
            <a:r>
              <a:rPr lang="en-US" dirty="0"/>
              <a:t>And quality offers no protection</a:t>
            </a:r>
          </a:p>
          <a:p>
            <a:pPr marL="0" indent="0">
              <a:buNone/>
            </a:pPr>
            <a:r>
              <a:rPr lang="en-US" dirty="0"/>
              <a:t>Then what ‘wins’ in the market?</a:t>
            </a:r>
          </a:p>
        </p:txBody>
      </p:sp>
      <p:sp>
        <p:nvSpPr>
          <p:cNvPr id="6" name="Rectangle 4"/>
          <p:cNvSpPr>
            <a:spLocks/>
          </p:cNvSpPr>
          <p:nvPr/>
        </p:nvSpPr>
        <p:spPr bwMode="auto">
          <a:xfrm rot="457876">
            <a:off x="1425259" y="2940553"/>
            <a:ext cx="2266950" cy="661151"/>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3000" dirty="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Sustainable</a:t>
            </a:r>
          </a:p>
        </p:txBody>
      </p:sp>
      <p:sp>
        <p:nvSpPr>
          <p:cNvPr id="7" name="Rectangle 5"/>
          <p:cNvSpPr>
            <a:spLocks/>
          </p:cNvSpPr>
          <p:nvPr/>
        </p:nvSpPr>
        <p:spPr bwMode="auto">
          <a:xfrm rot="20778655">
            <a:off x="2963064" y="4369204"/>
            <a:ext cx="1326366" cy="864003"/>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300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Trusted</a:t>
            </a:r>
          </a:p>
        </p:txBody>
      </p:sp>
      <p:sp>
        <p:nvSpPr>
          <p:cNvPr id="9" name="Rectangle 8"/>
          <p:cNvSpPr>
            <a:spLocks/>
          </p:cNvSpPr>
          <p:nvPr/>
        </p:nvSpPr>
        <p:spPr bwMode="auto">
          <a:xfrm rot="21020800">
            <a:off x="1174614" y="3400059"/>
            <a:ext cx="1770080" cy="412797"/>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3000" dirty="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Resilient</a:t>
            </a:r>
          </a:p>
        </p:txBody>
      </p:sp>
      <p:sp>
        <p:nvSpPr>
          <p:cNvPr id="10" name="Rectangle 9"/>
          <p:cNvSpPr>
            <a:spLocks/>
          </p:cNvSpPr>
          <p:nvPr/>
        </p:nvSpPr>
        <p:spPr bwMode="auto">
          <a:xfrm rot="1060378">
            <a:off x="1378096" y="4462557"/>
            <a:ext cx="1333592" cy="640930"/>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3000" dirty="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Privacy</a:t>
            </a:r>
          </a:p>
        </p:txBody>
      </p:sp>
      <p:sp>
        <p:nvSpPr>
          <p:cNvPr id="11" name="Rectangle 3"/>
          <p:cNvSpPr>
            <a:spLocks/>
          </p:cNvSpPr>
          <p:nvPr/>
        </p:nvSpPr>
        <p:spPr bwMode="auto">
          <a:xfrm rot="731916">
            <a:off x="1768159" y="3780800"/>
            <a:ext cx="1581150" cy="914400"/>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3000" dirty="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Secure</a:t>
            </a:r>
          </a:p>
        </p:txBody>
      </p:sp>
      <p:sp>
        <p:nvSpPr>
          <p:cNvPr id="8" name="TextBox 7"/>
          <p:cNvSpPr txBox="1"/>
          <p:nvPr/>
        </p:nvSpPr>
        <p:spPr>
          <a:xfrm>
            <a:off x="4463949" y="3141536"/>
            <a:ext cx="478016" cy="854080"/>
          </a:xfrm>
          <a:prstGeom prst="rect">
            <a:avLst/>
          </a:prstGeom>
          <a:noFill/>
        </p:spPr>
        <p:txBody>
          <a:bodyPr wrap="none" rtlCol="0">
            <a:spAutoFit/>
          </a:bodyPr>
          <a:lstStyle/>
          <a:p>
            <a:r>
              <a:rPr lang="en-US" sz="4950" dirty="0"/>
              <a:t>?</a:t>
            </a:r>
            <a:endParaRPr lang="en-US" sz="1350" dirty="0"/>
          </a:p>
        </p:txBody>
      </p:sp>
    </p:spTree>
    <p:extLst>
      <p:ext uri="{BB962C8B-B14F-4D97-AF65-F5344CB8AC3E}">
        <p14:creationId xmlns:p14="http://schemas.microsoft.com/office/powerpoint/2010/main" val="31630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700" dirty="0"/>
              <a:t>In a Commercial Environment</a:t>
            </a:r>
          </a:p>
        </p:txBody>
      </p:sp>
      <p:sp>
        <p:nvSpPr>
          <p:cNvPr id="3" name="Content Placeholder 2"/>
          <p:cNvSpPr>
            <a:spLocks noGrp="1"/>
          </p:cNvSpPr>
          <p:nvPr>
            <p:ph idx="1"/>
          </p:nvPr>
        </p:nvSpPr>
        <p:spPr/>
        <p:txBody>
          <a:bodyPr/>
          <a:lstStyle/>
          <a:p>
            <a:pPr marL="0" indent="0">
              <a:buNone/>
            </a:pPr>
            <a:r>
              <a:rPr lang="en-US" dirty="0"/>
              <a:t>Where CA’s compete with each other for market share</a:t>
            </a:r>
          </a:p>
          <a:p>
            <a:pPr marL="0" indent="0">
              <a:buNone/>
            </a:pPr>
            <a:r>
              <a:rPr lang="en-US" dirty="0"/>
              <a:t>And quality offers no protection</a:t>
            </a:r>
          </a:p>
          <a:p>
            <a:pPr marL="0" indent="0">
              <a:buNone/>
            </a:pPr>
            <a:r>
              <a:rPr lang="en-US" dirty="0"/>
              <a:t>Then what ‘wins’ in the market?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40523" y="2910620"/>
            <a:ext cx="2116098" cy="1823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p:cNvSpPr>
          <p:nvPr/>
        </p:nvSpPr>
        <p:spPr bwMode="auto">
          <a:xfrm rot="20812875">
            <a:off x="6145259" y="3010165"/>
            <a:ext cx="1329546" cy="825812"/>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300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Cheap!</a:t>
            </a:r>
          </a:p>
        </p:txBody>
      </p:sp>
      <p:sp>
        <p:nvSpPr>
          <p:cNvPr id="6" name="Rectangle 4"/>
          <p:cNvSpPr>
            <a:spLocks/>
          </p:cNvSpPr>
          <p:nvPr/>
        </p:nvSpPr>
        <p:spPr bwMode="auto">
          <a:xfrm rot="457876">
            <a:off x="1425259" y="2940553"/>
            <a:ext cx="2266950" cy="661151"/>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3000" dirty="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Sustainable</a:t>
            </a:r>
          </a:p>
        </p:txBody>
      </p:sp>
      <p:sp>
        <p:nvSpPr>
          <p:cNvPr id="7" name="Rectangle 5"/>
          <p:cNvSpPr>
            <a:spLocks/>
          </p:cNvSpPr>
          <p:nvPr/>
        </p:nvSpPr>
        <p:spPr bwMode="auto">
          <a:xfrm rot="20778655">
            <a:off x="2963064" y="4369204"/>
            <a:ext cx="1326366" cy="864003"/>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300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Trusted</a:t>
            </a:r>
          </a:p>
        </p:txBody>
      </p:sp>
      <p:sp>
        <p:nvSpPr>
          <p:cNvPr id="9" name="Rectangle 8"/>
          <p:cNvSpPr>
            <a:spLocks/>
          </p:cNvSpPr>
          <p:nvPr/>
        </p:nvSpPr>
        <p:spPr bwMode="auto">
          <a:xfrm rot="21020800">
            <a:off x="1174614" y="3400059"/>
            <a:ext cx="1770080" cy="412797"/>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3000" dirty="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Resilient</a:t>
            </a:r>
          </a:p>
        </p:txBody>
      </p:sp>
      <p:sp>
        <p:nvSpPr>
          <p:cNvPr id="10" name="Rectangle 9"/>
          <p:cNvSpPr>
            <a:spLocks/>
          </p:cNvSpPr>
          <p:nvPr/>
        </p:nvSpPr>
        <p:spPr bwMode="auto">
          <a:xfrm rot="1060378">
            <a:off x="1378096" y="4462557"/>
            <a:ext cx="1333592" cy="640930"/>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3000" dirty="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Privacy</a:t>
            </a:r>
          </a:p>
        </p:txBody>
      </p:sp>
      <p:sp>
        <p:nvSpPr>
          <p:cNvPr id="11" name="Rectangle 3"/>
          <p:cNvSpPr>
            <a:spLocks/>
          </p:cNvSpPr>
          <p:nvPr/>
        </p:nvSpPr>
        <p:spPr bwMode="auto">
          <a:xfrm rot="731916">
            <a:off x="1768159" y="3780800"/>
            <a:ext cx="1581150" cy="914400"/>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3000" dirty="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Secure</a:t>
            </a:r>
          </a:p>
        </p:txBody>
      </p:sp>
    </p:spTree>
    <p:extLst>
      <p:ext uri="{BB962C8B-B14F-4D97-AF65-F5344CB8AC3E}">
        <p14:creationId xmlns:p14="http://schemas.microsoft.com/office/powerpoint/2010/main" val="119128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1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920DB-95B3-6146-A7A2-45E57F661C80}"/>
              </a:ext>
            </a:extLst>
          </p:cNvPr>
          <p:cNvSpPr>
            <a:spLocks noGrp="1"/>
          </p:cNvSpPr>
          <p:nvPr>
            <p:ph type="title"/>
          </p:nvPr>
        </p:nvSpPr>
        <p:spPr/>
        <p:txBody>
          <a:bodyPr/>
          <a:lstStyle/>
          <a:p>
            <a:r>
              <a:rPr lang="en-AU" dirty="0"/>
              <a:t>But its all OK</a:t>
            </a:r>
          </a:p>
        </p:txBody>
      </p:sp>
      <p:sp>
        <p:nvSpPr>
          <p:cNvPr id="3" name="Content Placeholder 2">
            <a:extLst>
              <a:ext uri="{FF2B5EF4-FFF2-40B4-BE49-F238E27FC236}">
                <a16:creationId xmlns:a16="http://schemas.microsoft.com/office/drawing/2014/main" id="{3F37ED0E-89A6-3C42-A30F-4A409A77E864}"/>
              </a:ext>
            </a:extLst>
          </p:cNvPr>
          <p:cNvSpPr>
            <a:spLocks noGrp="1"/>
          </p:cNvSpPr>
          <p:nvPr>
            <p:ph idx="1"/>
          </p:nvPr>
        </p:nvSpPr>
        <p:spPr/>
        <p:txBody>
          <a:bodyPr/>
          <a:lstStyle/>
          <a:p>
            <a:pPr marL="0" indent="0">
              <a:buNone/>
            </a:pPr>
            <a:r>
              <a:rPr lang="en-AU" dirty="0"/>
              <a:t>Really.</a:t>
            </a:r>
          </a:p>
          <a:p>
            <a:endParaRPr lang="en-AU" dirty="0"/>
          </a:p>
          <a:p>
            <a:r>
              <a:rPr lang="en-AU" dirty="0"/>
              <a:t>Because ‘bad’ certificates can be revoked</a:t>
            </a:r>
          </a:p>
          <a:p>
            <a:r>
              <a:rPr lang="en-AU" dirty="0"/>
              <a:t>And browsers </a:t>
            </a:r>
            <a:r>
              <a:rPr lang="en-AU" b="1" dirty="0"/>
              <a:t>always</a:t>
            </a:r>
            <a:r>
              <a:rPr lang="en-AU" dirty="0"/>
              <a:t> check revocation status of certificates before they trust them</a:t>
            </a:r>
          </a:p>
        </p:txBody>
      </p:sp>
    </p:spTree>
    <p:extLst>
      <p:ext uri="{BB962C8B-B14F-4D97-AF65-F5344CB8AC3E}">
        <p14:creationId xmlns:p14="http://schemas.microsoft.com/office/powerpoint/2010/main" val="30086251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920DB-95B3-6146-A7A2-45E57F661C80}"/>
              </a:ext>
            </a:extLst>
          </p:cNvPr>
          <p:cNvSpPr>
            <a:spLocks noGrp="1"/>
          </p:cNvSpPr>
          <p:nvPr>
            <p:ph type="title"/>
          </p:nvPr>
        </p:nvSpPr>
        <p:spPr/>
        <p:txBody>
          <a:bodyPr/>
          <a:lstStyle/>
          <a:p>
            <a:r>
              <a:rPr lang="en-AU" dirty="0"/>
              <a:t>Always?</a:t>
            </a:r>
          </a:p>
        </p:txBody>
      </p:sp>
      <p:sp>
        <p:nvSpPr>
          <p:cNvPr id="5" name="Content Placeholder 4">
            <a:extLst>
              <a:ext uri="{FF2B5EF4-FFF2-40B4-BE49-F238E27FC236}">
                <a16:creationId xmlns:a16="http://schemas.microsoft.com/office/drawing/2014/main" id="{909185FE-2B0A-1943-99CD-797FF57E9009}"/>
              </a:ext>
            </a:extLst>
          </p:cNvPr>
          <p:cNvSpPr>
            <a:spLocks noGrp="1"/>
          </p:cNvSpPr>
          <p:nvPr>
            <p:ph idx="1"/>
          </p:nvPr>
        </p:nvSpPr>
        <p:spPr/>
        <p:txBody>
          <a:bodyPr/>
          <a:lstStyle/>
          <a:p>
            <a:endParaRPr lang="en-AU"/>
          </a:p>
        </p:txBody>
      </p:sp>
    </p:spTree>
    <p:extLst>
      <p:ext uri="{BB962C8B-B14F-4D97-AF65-F5344CB8AC3E}">
        <p14:creationId xmlns:p14="http://schemas.microsoft.com/office/powerpoint/2010/main" val="37234261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920DB-95B3-6146-A7A2-45E57F661C80}"/>
              </a:ext>
            </a:extLst>
          </p:cNvPr>
          <p:cNvSpPr>
            <a:spLocks noGrp="1"/>
          </p:cNvSpPr>
          <p:nvPr>
            <p:ph type="title"/>
          </p:nvPr>
        </p:nvSpPr>
        <p:spPr>
          <a:xfrm>
            <a:off x="1485900" y="325870"/>
            <a:ext cx="6172200" cy="857250"/>
          </a:xfrm>
        </p:spPr>
        <p:txBody>
          <a:bodyPr>
            <a:normAutofit fontScale="90000"/>
          </a:bodyPr>
          <a:lstStyle/>
          <a:p>
            <a:r>
              <a:rPr lang="en-AU" dirty="0"/>
              <a:t>Ok – Not Always. </a:t>
            </a:r>
            <a:br>
              <a:rPr lang="en-AU" dirty="0"/>
            </a:br>
            <a:r>
              <a:rPr lang="en-AU" dirty="0"/>
              <a:t>Some do. </a:t>
            </a:r>
            <a:br>
              <a:rPr lang="en-AU" dirty="0"/>
            </a:br>
            <a:r>
              <a:rPr lang="en-AU" dirty="0"/>
              <a:t>Sometimes.</a:t>
            </a:r>
          </a:p>
        </p:txBody>
      </p:sp>
      <p:pic>
        <p:nvPicPr>
          <p:cNvPr id="5" name="Picture 4">
            <a:extLst>
              <a:ext uri="{FF2B5EF4-FFF2-40B4-BE49-F238E27FC236}">
                <a16:creationId xmlns:a16="http://schemas.microsoft.com/office/drawing/2014/main" id="{8CB6912B-B78A-FB49-9F7B-A96C07B6686B}"/>
              </a:ext>
            </a:extLst>
          </p:cNvPr>
          <p:cNvPicPr>
            <a:picLocks noChangeAspect="1"/>
          </p:cNvPicPr>
          <p:nvPr/>
        </p:nvPicPr>
        <p:blipFill>
          <a:blip r:embed="rId2"/>
          <a:stretch>
            <a:fillRect/>
          </a:stretch>
        </p:blipFill>
        <p:spPr>
          <a:xfrm>
            <a:off x="2000250" y="1645494"/>
            <a:ext cx="6000750" cy="2552700"/>
          </a:xfrm>
          <a:prstGeom prst="rect">
            <a:avLst/>
          </a:prstGeom>
        </p:spPr>
      </p:pic>
      <p:sp>
        <p:nvSpPr>
          <p:cNvPr id="3" name="Rectangle 2">
            <a:extLst>
              <a:ext uri="{FF2B5EF4-FFF2-40B4-BE49-F238E27FC236}">
                <a16:creationId xmlns:a16="http://schemas.microsoft.com/office/drawing/2014/main" id="{3CA2FF81-63B4-DA49-A1B3-46EA0B63363F}"/>
              </a:ext>
            </a:extLst>
          </p:cNvPr>
          <p:cNvSpPr/>
          <p:nvPr/>
        </p:nvSpPr>
        <p:spPr>
          <a:xfrm>
            <a:off x="4332210" y="4878376"/>
            <a:ext cx="4313826" cy="276999"/>
          </a:xfrm>
          <a:prstGeom prst="rect">
            <a:avLst/>
          </a:prstGeom>
        </p:spPr>
        <p:txBody>
          <a:bodyPr wrap="square">
            <a:spAutoFit/>
          </a:bodyPr>
          <a:lstStyle/>
          <a:p>
            <a:r>
              <a:rPr lang="en-AU" sz="1200" dirty="0"/>
              <a:t>https://</a:t>
            </a:r>
            <a:r>
              <a:rPr lang="en-AU" sz="1200" dirty="0" err="1"/>
              <a:t>www.potaroo.net</a:t>
            </a:r>
            <a:r>
              <a:rPr lang="en-AU" sz="1200" dirty="0"/>
              <a:t>/</a:t>
            </a:r>
            <a:r>
              <a:rPr lang="en-AU" sz="1200" dirty="0" err="1"/>
              <a:t>ispcol</a:t>
            </a:r>
            <a:r>
              <a:rPr lang="en-AU" sz="1200" dirty="0"/>
              <a:t>/2020-03/</a:t>
            </a:r>
            <a:r>
              <a:rPr lang="en-AU" sz="1200" dirty="0" err="1"/>
              <a:t>revocation.html</a:t>
            </a:r>
            <a:endParaRPr lang="en-AU" sz="1200" dirty="0"/>
          </a:p>
        </p:txBody>
      </p:sp>
      <p:sp>
        <p:nvSpPr>
          <p:cNvPr id="4" name="Freeform 3">
            <a:extLst>
              <a:ext uri="{FF2B5EF4-FFF2-40B4-BE49-F238E27FC236}">
                <a16:creationId xmlns:a16="http://schemas.microsoft.com/office/drawing/2014/main" id="{D9E5F90B-72AB-234B-B41D-39EB92831682}"/>
              </a:ext>
            </a:extLst>
          </p:cNvPr>
          <p:cNvSpPr/>
          <p:nvPr/>
        </p:nvSpPr>
        <p:spPr>
          <a:xfrm>
            <a:off x="2202874" y="2004647"/>
            <a:ext cx="4934882" cy="38366"/>
          </a:xfrm>
          <a:custGeom>
            <a:avLst/>
            <a:gdLst>
              <a:gd name="connsiteX0" fmla="*/ 0 w 6579843"/>
              <a:gd name="connsiteY0" fmla="*/ 12788 h 51155"/>
              <a:gd name="connsiteX1" fmla="*/ 1720095 w 6579843"/>
              <a:gd name="connsiteY1" fmla="*/ 0 h 51155"/>
              <a:gd name="connsiteX2" fmla="*/ 6579843 w 6579843"/>
              <a:gd name="connsiteY2" fmla="*/ 51155 h 51155"/>
            </a:gdLst>
            <a:ahLst/>
            <a:cxnLst>
              <a:cxn ang="0">
                <a:pos x="connsiteX0" y="connsiteY0"/>
              </a:cxn>
              <a:cxn ang="0">
                <a:pos x="connsiteX1" y="connsiteY1"/>
              </a:cxn>
              <a:cxn ang="0">
                <a:pos x="connsiteX2" y="connsiteY2"/>
              </a:cxn>
            </a:cxnLst>
            <a:rect l="l" t="t" r="r" b="b"/>
            <a:pathLst>
              <a:path w="6579843" h="51155">
                <a:moveTo>
                  <a:pt x="0" y="12788"/>
                </a:moveTo>
                <a:lnTo>
                  <a:pt x="1720095" y="0"/>
                </a:lnTo>
                <a:lnTo>
                  <a:pt x="6579843" y="51155"/>
                </a:ln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7" name="Freeform 6">
            <a:extLst>
              <a:ext uri="{FF2B5EF4-FFF2-40B4-BE49-F238E27FC236}">
                <a16:creationId xmlns:a16="http://schemas.microsoft.com/office/drawing/2014/main" id="{B43CA1F5-145A-F94C-8465-567BFC91628D}"/>
              </a:ext>
            </a:extLst>
          </p:cNvPr>
          <p:cNvSpPr/>
          <p:nvPr/>
        </p:nvSpPr>
        <p:spPr>
          <a:xfrm>
            <a:off x="2249632" y="2452635"/>
            <a:ext cx="4934882" cy="38366"/>
          </a:xfrm>
          <a:custGeom>
            <a:avLst/>
            <a:gdLst>
              <a:gd name="connsiteX0" fmla="*/ 0 w 6579843"/>
              <a:gd name="connsiteY0" fmla="*/ 12788 h 51155"/>
              <a:gd name="connsiteX1" fmla="*/ 1720095 w 6579843"/>
              <a:gd name="connsiteY1" fmla="*/ 0 h 51155"/>
              <a:gd name="connsiteX2" fmla="*/ 6579843 w 6579843"/>
              <a:gd name="connsiteY2" fmla="*/ 51155 h 51155"/>
            </a:gdLst>
            <a:ahLst/>
            <a:cxnLst>
              <a:cxn ang="0">
                <a:pos x="connsiteX0" y="connsiteY0"/>
              </a:cxn>
              <a:cxn ang="0">
                <a:pos x="connsiteX1" y="connsiteY1"/>
              </a:cxn>
              <a:cxn ang="0">
                <a:pos x="connsiteX2" y="connsiteY2"/>
              </a:cxn>
            </a:cxnLst>
            <a:rect l="l" t="t" r="r" b="b"/>
            <a:pathLst>
              <a:path w="6579843" h="51155">
                <a:moveTo>
                  <a:pt x="0" y="12788"/>
                </a:moveTo>
                <a:lnTo>
                  <a:pt x="1720095" y="0"/>
                </a:lnTo>
                <a:lnTo>
                  <a:pt x="6579843" y="51155"/>
                </a:ln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9" name="Freeform 8">
            <a:extLst>
              <a:ext uri="{FF2B5EF4-FFF2-40B4-BE49-F238E27FC236}">
                <a16:creationId xmlns:a16="http://schemas.microsoft.com/office/drawing/2014/main" id="{7C999B0C-9778-414D-9F01-1987B131E3C4}"/>
              </a:ext>
            </a:extLst>
          </p:cNvPr>
          <p:cNvSpPr/>
          <p:nvPr/>
        </p:nvSpPr>
        <p:spPr>
          <a:xfrm>
            <a:off x="2244837" y="2886133"/>
            <a:ext cx="4934882" cy="38366"/>
          </a:xfrm>
          <a:custGeom>
            <a:avLst/>
            <a:gdLst>
              <a:gd name="connsiteX0" fmla="*/ 0 w 6579843"/>
              <a:gd name="connsiteY0" fmla="*/ 12788 h 51155"/>
              <a:gd name="connsiteX1" fmla="*/ 1720095 w 6579843"/>
              <a:gd name="connsiteY1" fmla="*/ 0 h 51155"/>
              <a:gd name="connsiteX2" fmla="*/ 6579843 w 6579843"/>
              <a:gd name="connsiteY2" fmla="*/ 51155 h 51155"/>
            </a:gdLst>
            <a:ahLst/>
            <a:cxnLst>
              <a:cxn ang="0">
                <a:pos x="connsiteX0" y="connsiteY0"/>
              </a:cxn>
              <a:cxn ang="0">
                <a:pos x="connsiteX1" y="connsiteY1"/>
              </a:cxn>
              <a:cxn ang="0">
                <a:pos x="connsiteX2" y="connsiteY2"/>
              </a:cxn>
            </a:cxnLst>
            <a:rect l="l" t="t" r="r" b="b"/>
            <a:pathLst>
              <a:path w="6579843" h="51155">
                <a:moveTo>
                  <a:pt x="0" y="12788"/>
                </a:moveTo>
                <a:lnTo>
                  <a:pt x="1720095" y="0"/>
                </a:lnTo>
                <a:lnTo>
                  <a:pt x="6579843" y="51155"/>
                </a:ln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10" name="Freeform 9">
            <a:extLst>
              <a:ext uri="{FF2B5EF4-FFF2-40B4-BE49-F238E27FC236}">
                <a16:creationId xmlns:a16="http://schemas.microsoft.com/office/drawing/2014/main" id="{D40162A1-2BB1-8B42-9315-4CD7FA8D344B}"/>
              </a:ext>
            </a:extLst>
          </p:cNvPr>
          <p:cNvSpPr/>
          <p:nvPr/>
        </p:nvSpPr>
        <p:spPr>
          <a:xfrm>
            <a:off x="2202873" y="3306231"/>
            <a:ext cx="4934882" cy="38366"/>
          </a:xfrm>
          <a:custGeom>
            <a:avLst/>
            <a:gdLst>
              <a:gd name="connsiteX0" fmla="*/ 0 w 6579843"/>
              <a:gd name="connsiteY0" fmla="*/ 12788 h 51155"/>
              <a:gd name="connsiteX1" fmla="*/ 1720095 w 6579843"/>
              <a:gd name="connsiteY1" fmla="*/ 0 h 51155"/>
              <a:gd name="connsiteX2" fmla="*/ 6579843 w 6579843"/>
              <a:gd name="connsiteY2" fmla="*/ 51155 h 51155"/>
            </a:gdLst>
            <a:ahLst/>
            <a:cxnLst>
              <a:cxn ang="0">
                <a:pos x="connsiteX0" y="connsiteY0"/>
              </a:cxn>
              <a:cxn ang="0">
                <a:pos x="connsiteX1" y="connsiteY1"/>
              </a:cxn>
              <a:cxn ang="0">
                <a:pos x="connsiteX2" y="connsiteY2"/>
              </a:cxn>
            </a:cxnLst>
            <a:rect l="l" t="t" r="r" b="b"/>
            <a:pathLst>
              <a:path w="6579843" h="51155">
                <a:moveTo>
                  <a:pt x="0" y="12788"/>
                </a:moveTo>
                <a:lnTo>
                  <a:pt x="1720095" y="0"/>
                </a:lnTo>
                <a:lnTo>
                  <a:pt x="6579843" y="51155"/>
                </a:ln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6" name="Freeform 5">
            <a:extLst>
              <a:ext uri="{FF2B5EF4-FFF2-40B4-BE49-F238E27FC236}">
                <a16:creationId xmlns:a16="http://schemas.microsoft.com/office/drawing/2014/main" id="{4F69E4B5-84F5-D544-B73F-BABF124DFC19}"/>
              </a:ext>
            </a:extLst>
          </p:cNvPr>
          <p:cNvSpPr/>
          <p:nvPr/>
        </p:nvSpPr>
        <p:spPr>
          <a:xfrm>
            <a:off x="6543076" y="1798426"/>
            <a:ext cx="59250" cy="2124542"/>
          </a:xfrm>
          <a:custGeom>
            <a:avLst/>
            <a:gdLst>
              <a:gd name="connsiteX0" fmla="*/ 0 w 79000"/>
              <a:gd name="connsiteY0" fmla="*/ 0 h 2832722"/>
              <a:gd name="connsiteX1" fmla="*/ 76733 w 79000"/>
              <a:gd name="connsiteY1" fmla="*/ 1553841 h 2832722"/>
              <a:gd name="connsiteX2" fmla="*/ 51155 w 79000"/>
              <a:gd name="connsiteY2" fmla="*/ 2832722 h 2832722"/>
            </a:gdLst>
            <a:ahLst/>
            <a:cxnLst>
              <a:cxn ang="0">
                <a:pos x="connsiteX0" y="connsiteY0"/>
              </a:cxn>
              <a:cxn ang="0">
                <a:pos x="connsiteX1" y="connsiteY1"/>
              </a:cxn>
              <a:cxn ang="0">
                <a:pos x="connsiteX2" y="connsiteY2"/>
              </a:cxn>
            </a:cxnLst>
            <a:rect l="l" t="t" r="r" b="b"/>
            <a:pathLst>
              <a:path w="79000" h="2832722">
                <a:moveTo>
                  <a:pt x="0" y="0"/>
                </a:moveTo>
                <a:cubicBezTo>
                  <a:pt x="34103" y="540860"/>
                  <a:pt x="68207" y="1081721"/>
                  <a:pt x="76733" y="1553841"/>
                </a:cubicBezTo>
                <a:cubicBezTo>
                  <a:pt x="85259" y="2025961"/>
                  <a:pt x="68207" y="2429341"/>
                  <a:pt x="51155" y="2832722"/>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11" name="Freeform 10">
            <a:extLst>
              <a:ext uri="{FF2B5EF4-FFF2-40B4-BE49-F238E27FC236}">
                <a16:creationId xmlns:a16="http://schemas.microsoft.com/office/drawing/2014/main" id="{94F44F3D-917F-974B-83A7-BC681858744F}"/>
              </a:ext>
            </a:extLst>
          </p:cNvPr>
          <p:cNvSpPr/>
          <p:nvPr/>
        </p:nvSpPr>
        <p:spPr>
          <a:xfrm>
            <a:off x="5947490" y="1737299"/>
            <a:ext cx="82435" cy="2180873"/>
          </a:xfrm>
          <a:custGeom>
            <a:avLst/>
            <a:gdLst>
              <a:gd name="connsiteX0" fmla="*/ 1208 w 109913"/>
              <a:gd name="connsiteY0" fmla="*/ 43138 h 2907831"/>
              <a:gd name="connsiteX1" fmla="*/ 7603 w 109913"/>
              <a:gd name="connsiteY1" fmla="*/ 177420 h 2907831"/>
              <a:gd name="connsiteX2" fmla="*/ 58758 w 109913"/>
              <a:gd name="connsiteY2" fmla="*/ 1462696 h 2907831"/>
              <a:gd name="connsiteX3" fmla="*/ 109913 w 109913"/>
              <a:gd name="connsiteY3" fmla="*/ 2907831 h 2907831"/>
            </a:gdLst>
            <a:ahLst/>
            <a:cxnLst>
              <a:cxn ang="0">
                <a:pos x="connsiteX0" y="connsiteY0"/>
              </a:cxn>
              <a:cxn ang="0">
                <a:pos x="connsiteX1" y="connsiteY1"/>
              </a:cxn>
              <a:cxn ang="0">
                <a:pos x="connsiteX2" y="connsiteY2"/>
              </a:cxn>
              <a:cxn ang="0">
                <a:pos x="connsiteX3" y="connsiteY3"/>
              </a:cxn>
            </a:cxnLst>
            <a:rect l="l" t="t" r="r" b="b"/>
            <a:pathLst>
              <a:path w="109913" h="2907831">
                <a:moveTo>
                  <a:pt x="1208" y="43138"/>
                </a:moveTo>
                <a:cubicBezTo>
                  <a:pt x="-391" y="-8018"/>
                  <a:pt x="-1989" y="-59173"/>
                  <a:pt x="7603" y="177420"/>
                </a:cubicBezTo>
                <a:cubicBezTo>
                  <a:pt x="17195" y="414013"/>
                  <a:pt x="41706" y="1007628"/>
                  <a:pt x="58758" y="1462696"/>
                </a:cubicBezTo>
                <a:cubicBezTo>
                  <a:pt x="75810" y="1917764"/>
                  <a:pt x="92861" y="2412797"/>
                  <a:pt x="109913" y="2907831"/>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12" name="Freeform 11">
            <a:extLst>
              <a:ext uri="{FF2B5EF4-FFF2-40B4-BE49-F238E27FC236}">
                <a16:creationId xmlns:a16="http://schemas.microsoft.com/office/drawing/2014/main" id="{6D021854-5C13-3846-99A5-78E48AD152E6}"/>
              </a:ext>
            </a:extLst>
          </p:cNvPr>
          <p:cNvSpPr/>
          <p:nvPr/>
        </p:nvSpPr>
        <p:spPr>
          <a:xfrm>
            <a:off x="4946073" y="1769652"/>
            <a:ext cx="57830" cy="1990259"/>
          </a:xfrm>
          <a:custGeom>
            <a:avLst/>
            <a:gdLst>
              <a:gd name="connsiteX0" fmla="*/ 0 w 77106"/>
              <a:gd name="connsiteY0" fmla="*/ 0 h 2653678"/>
              <a:gd name="connsiteX1" fmla="*/ 70338 w 77106"/>
              <a:gd name="connsiteY1" fmla="*/ 1298064 h 2653678"/>
              <a:gd name="connsiteX2" fmla="*/ 70338 w 77106"/>
              <a:gd name="connsiteY2" fmla="*/ 2653678 h 2653678"/>
            </a:gdLst>
            <a:ahLst/>
            <a:cxnLst>
              <a:cxn ang="0">
                <a:pos x="connsiteX0" y="connsiteY0"/>
              </a:cxn>
              <a:cxn ang="0">
                <a:pos x="connsiteX1" y="connsiteY1"/>
              </a:cxn>
              <a:cxn ang="0">
                <a:pos x="connsiteX2" y="connsiteY2"/>
              </a:cxn>
            </a:cxnLst>
            <a:rect l="l" t="t" r="r" b="b"/>
            <a:pathLst>
              <a:path w="77106" h="2653678">
                <a:moveTo>
                  <a:pt x="0" y="0"/>
                </a:moveTo>
                <a:cubicBezTo>
                  <a:pt x="29307" y="427892"/>
                  <a:pt x="58615" y="855784"/>
                  <a:pt x="70338" y="1298064"/>
                </a:cubicBezTo>
                <a:cubicBezTo>
                  <a:pt x="82061" y="1740344"/>
                  <a:pt x="76199" y="2197011"/>
                  <a:pt x="70338" y="2653678"/>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13" name="Freeform 12">
            <a:extLst>
              <a:ext uri="{FF2B5EF4-FFF2-40B4-BE49-F238E27FC236}">
                <a16:creationId xmlns:a16="http://schemas.microsoft.com/office/drawing/2014/main" id="{3215D8C3-ADAD-5546-BF6E-42A66BFE47DD}"/>
              </a:ext>
            </a:extLst>
          </p:cNvPr>
          <p:cNvSpPr/>
          <p:nvPr/>
        </p:nvSpPr>
        <p:spPr>
          <a:xfrm>
            <a:off x="4332210" y="1784039"/>
            <a:ext cx="47958" cy="1961484"/>
          </a:xfrm>
          <a:custGeom>
            <a:avLst/>
            <a:gdLst>
              <a:gd name="connsiteX0" fmla="*/ 0 w 63944"/>
              <a:gd name="connsiteY0" fmla="*/ 0 h 2615312"/>
              <a:gd name="connsiteX1" fmla="*/ 44761 w 63944"/>
              <a:gd name="connsiteY1" fmla="*/ 1547446 h 2615312"/>
              <a:gd name="connsiteX2" fmla="*/ 63944 w 63944"/>
              <a:gd name="connsiteY2" fmla="*/ 2615312 h 2615312"/>
            </a:gdLst>
            <a:ahLst/>
            <a:cxnLst>
              <a:cxn ang="0">
                <a:pos x="connsiteX0" y="connsiteY0"/>
              </a:cxn>
              <a:cxn ang="0">
                <a:pos x="connsiteX1" y="connsiteY1"/>
              </a:cxn>
              <a:cxn ang="0">
                <a:pos x="connsiteX2" y="connsiteY2"/>
              </a:cxn>
            </a:cxnLst>
            <a:rect l="l" t="t" r="r" b="b"/>
            <a:pathLst>
              <a:path w="63944" h="2615312">
                <a:moveTo>
                  <a:pt x="0" y="0"/>
                </a:moveTo>
                <a:cubicBezTo>
                  <a:pt x="17052" y="555780"/>
                  <a:pt x="34104" y="1111561"/>
                  <a:pt x="44761" y="1547446"/>
                </a:cubicBezTo>
                <a:cubicBezTo>
                  <a:pt x="55418" y="1983331"/>
                  <a:pt x="59681" y="2299321"/>
                  <a:pt x="63944" y="2615312"/>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14" name="Freeform 13">
            <a:extLst>
              <a:ext uri="{FF2B5EF4-FFF2-40B4-BE49-F238E27FC236}">
                <a16:creationId xmlns:a16="http://schemas.microsoft.com/office/drawing/2014/main" id="{F91181DB-0BFA-D34C-B220-60BEC1E67C1A}"/>
              </a:ext>
            </a:extLst>
          </p:cNvPr>
          <p:cNvSpPr/>
          <p:nvPr/>
        </p:nvSpPr>
        <p:spPr>
          <a:xfrm>
            <a:off x="3094293" y="1798427"/>
            <a:ext cx="47958" cy="1961484"/>
          </a:xfrm>
          <a:custGeom>
            <a:avLst/>
            <a:gdLst>
              <a:gd name="connsiteX0" fmla="*/ 0 w 63944"/>
              <a:gd name="connsiteY0" fmla="*/ 0 h 2615312"/>
              <a:gd name="connsiteX1" fmla="*/ 44761 w 63944"/>
              <a:gd name="connsiteY1" fmla="*/ 1547446 h 2615312"/>
              <a:gd name="connsiteX2" fmla="*/ 63944 w 63944"/>
              <a:gd name="connsiteY2" fmla="*/ 2615312 h 2615312"/>
            </a:gdLst>
            <a:ahLst/>
            <a:cxnLst>
              <a:cxn ang="0">
                <a:pos x="connsiteX0" y="connsiteY0"/>
              </a:cxn>
              <a:cxn ang="0">
                <a:pos x="connsiteX1" y="connsiteY1"/>
              </a:cxn>
              <a:cxn ang="0">
                <a:pos x="connsiteX2" y="connsiteY2"/>
              </a:cxn>
            </a:cxnLst>
            <a:rect l="l" t="t" r="r" b="b"/>
            <a:pathLst>
              <a:path w="63944" h="2615312">
                <a:moveTo>
                  <a:pt x="0" y="0"/>
                </a:moveTo>
                <a:cubicBezTo>
                  <a:pt x="17052" y="555780"/>
                  <a:pt x="34104" y="1111561"/>
                  <a:pt x="44761" y="1547446"/>
                </a:cubicBezTo>
                <a:cubicBezTo>
                  <a:pt x="55418" y="1983331"/>
                  <a:pt x="59681" y="2299321"/>
                  <a:pt x="63944" y="2615312"/>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2151260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on the Internet</a:t>
            </a:r>
          </a:p>
        </p:txBody>
      </p:sp>
      <p:sp>
        <p:nvSpPr>
          <p:cNvPr id="3" name="Content Placeholder 2"/>
          <p:cNvSpPr>
            <a:spLocks noGrp="1"/>
          </p:cNvSpPr>
          <p:nvPr>
            <p:ph idx="1"/>
          </p:nvPr>
        </p:nvSpPr>
        <p:spPr>
          <a:xfrm rot="21358146">
            <a:off x="1485900" y="1200151"/>
            <a:ext cx="6172200" cy="3394472"/>
          </a:xfrm>
        </p:spPr>
        <p:txBody>
          <a:bodyPr/>
          <a:lstStyle/>
          <a:p>
            <a:pPr marL="0" indent="0">
              <a:buNone/>
            </a:pPr>
            <a:r>
              <a:rPr lang="en-US" sz="2100" dirty="0">
                <a:latin typeface="AhnbergHand" pitchFamily="2" charset="0"/>
              </a:rPr>
              <a:t>How do you know that you are really going to where you thought you were going to?</a:t>
            </a:r>
          </a:p>
          <a:p>
            <a:endParaRPr lang="en-US" dirty="0"/>
          </a:p>
          <a:p>
            <a:endParaRPr lang="en-US" dirty="0"/>
          </a:p>
        </p:txBody>
      </p:sp>
      <p:pic>
        <p:nvPicPr>
          <p:cNvPr id="5" name="Picture 4">
            <a:extLst>
              <a:ext uri="{FF2B5EF4-FFF2-40B4-BE49-F238E27FC236}">
                <a16:creationId xmlns:a16="http://schemas.microsoft.com/office/drawing/2014/main" id="{FF2AF066-2492-0245-A855-6A36C975F689}"/>
              </a:ext>
            </a:extLst>
          </p:cNvPr>
          <p:cNvPicPr>
            <a:picLocks noChangeAspect="1"/>
          </p:cNvPicPr>
          <p:nvPr/>
        </p:nvPicPr>
        <p:blipFill>
          <a:blip r:embed="rId2"/>
          <a:stretch>
            <a:fillRect/>
          </a:stretch>
        </p:blipFill>
        <p:spPr>
          <a:xfrm>
            <a:off x="3521719" y="2034925"/>
            <a:ext cx="3031595" cy="2841450"/>
          </a:xfrm>
          <a:prstGeom prst="rect">
            <a:avLst/>
          </a:prstGeom>
        </p:spPr>
      </p:pic>
      <p:sp>
        <p:nvSpPr>
          <p:cNvPr id="4" name="TextBox 3">
            <a:extLst>
              <a:ext uri="{FF2B5EF4-FFF2-40B4-BE49-F238E27FC236}">
                <a16:creationId xmlns:a16="http://schemas.microsoft.com/office/drawing/2014/main" id="{E2725779-A337-5146-9AE8-BA426137E44E}"/>
              </a:ext>
            </a:extLst>
          </p:cNvPr>
          <p:cNvSpPr txBox="1"/>
          <p:nvPr/>
        </p:nvSpPr>
        <p:spPr>
          <a:xfrm>
            <a:off x="1542740" y="3188735"/>
            <a:ext cx="1839191" cy="715581"/>
          </a:xfrm>
          <a:prstGeom prst="rect">
            <a:avLst/>
          </a:prstGeom>
          <a:noFill/>
        </p:spPr>
        <p:txBody>
          <a:bodyPr wrap="square" rtlCol="0">
            <a:spAutoFit/>
          </a:bodyPr>
          <a:lstStyle/>
          <a:p>
            <a:r>
              <a:rPr lang="en-AU" sz="1350" dirty="0">
                <a:solidFill>
                  <a:schemeClr val="accent2">
                    <a:lumMod val="50000"/>
                  </a:schemeClr>
                </a:solidFill>
                <a:latin typeface="AhnbergHand" pitchFamily="2" charset="0"/>
              </a:rPr>
              <a:t>Its trivial to mock up a web page to look like another</a:t>
            </a:r>
          </a:p>
        </p:txBody>
      </p:sp>
    </p:spTree>
    <p:extLst>
      <p:ext uri="{BB962C8B-B14F-4D97-AF65-F5344CB8AC3E}">
        <p14:creationId xmlns:p14="http://schemas.microsoft.com/office/powerpoint/2010/main" val="38322696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D42C9-54A7-429B-32F9-7EB50855A153}"/>
              </a:ext>
            </a:extLst>
          </p:cNvPr>
          <p:cNvSpPr>
            <a:spLocks noGrp="1"/>
          </p:cNvSpPr>
          <p:nvPr>
            <p:ph type="title"/>
          </p:nvPr>
        </p:nvSpPr>
        <p:spPr/>
        <p:txBody>
          <a:bodyPr/>
          <a:lstStyle/>
          <a:p>
            <a:r>
              <a:rPr lang="en-AU" dirty="0"/>
              <a:t>So we can’t count on revocation</a:t>
            </a:r>
          </a:p>
        </p:txBody>
      </p:sp>
      <p:sp>
        <p:nvSpPr>
          <p:cNvPr id="3" name="Content Placeholder 2">
            <a:extLst>
              <a:ext uri="{FF2B5EF4-FFF2-40B4-BE49-F238E27FC236}">
                <a16:creationId xmlns:a16="http://schemas.microsoft.com/office/drawing/2014/main" id="{F9F88744-90FD-FCED-0EDE-B2C1B15C95D7}"/>
              </a:ext>
            </a:extLst>
          </p:cNvPr>
          <p:cNvSpPr>
            <a:spLocks noGrp="1"/>
          </p:cNvSpPr>
          <p:nvPr>
            <p:ph idx="1"/>
          </p:nvPr>
        </p:nvSpPr>
        <p:spPr/>
        <p:txBody>
          <a:bodyPr/>
          <a:lstStyle/>
          <a:p>
            <a:r>
              <a:rPr lang="en-AU" dirty="0"/>
              <a:t>If we can’t revoke certificates then we need to reduce certificate lifetimes </a:t>
            </a:r>
          </a:p>
        </p:txBody>
      </p:sp>
    </p:spTree>
    <p:extLst>
      <p:ext uri="{BB962C8B-B14F-4D97-AF65-F5344CB8AC3E}">
        <p14:creationId xmlns:p14="http://schemas.microsoft.com/office/powerpoint/2010/main" val="35669947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D42C9-54A7-429B-32F9-7EB50855A153}"/>
              </a:ext>
            </a:extLst>
          </p:cNvPr>
          <p:cNvSpPr>
            <a:spLocks noGrp="1"/>
          </p:cNvSpPr>
          <p:nvPr>
            <p:ph type="title"/>
          </p:nvPr>
        </p:nvSpPr>
        <p:spPr/>
        <p:txBody>
          <a:bodyPr/>
          <a:lstStyle/>
          <a:p>
            <a:r>
              <a:rPr lang="en-AU" dirty="0"/>
              <a:t>So we can’t count on revocation</a:t>
            </a:r>
          </a:p>
        </p:txBody>
      </p:sp>
      <p:sp>
        <p:nvSpPr>
          <p:cNvPr id="3" name="Content Placeholder 2">
            <a:extLst>
              <a:ext uri="{FF2B5EF4-FFF2-40B4-BE49-F238E27FC236}">
                <a16:creationId xmlns:a16="http://schemas.microsoft.com/office/drawing/2014/main" id="{F9F88744-90FD-FCED-0EDE-B2C1B15C95D7}"/>
              </a:ext>
            </a:extLst>
          </p:cNvPr>
          <p:cNvSpPr>
            <a:spLocks noGrp="1"/>
          </p:cNvSpPr>
          <p:nvPr>
            <p:ph idx="1"/>
          </p:nvPr>
        </p:nvSpPr>
        <p:spPr/>
        <p:txBody>
          <a:bodyPr/>
          <a:lstStyle/>
          <a:p>
            <a:r>
              <a:rPr lang="en-AU" dirty="0"/>
              <a:t>If we can’t revoke certificates then we need to reduce certificate lifetimes</a:t>
            </a:r>
          </a:p>
          <a:p>
            <a:r>
              <a:rPr lang="en-AU" dirty="0"/>
              <a:t>But we are not doing that! </a:t>
            </a:r>
          </a:p>
        </p:txBody>
      </p:sp>
      <p:pic>
        <p:nvPicPr>
          <p:cNvPr id="4" name="Picture 3">
            <a:extLst>
              <a:ext uri="{FF2B5EF4-FFF2-40B4-BE49-F238E27FC236}">
                <a16:creationId xmlns:a16="http://schemas.microsoft.com/office/drawing/2014/main" id="{F5188F04-2126-F17E-4692-DBF6FB7DBD83}"/>
              </a:ext>
            </a:extLst>
          </p:cNvPr>
          <p:cNvPicPr>
            <a:picLocks noChangeAspect="1"/>
          </p:cNvPicPr>
          <p:nvPr/>
        </p:nvPicPr>
        <p:blipFill rotWithShape="1">
          <a:blip r:embed="rId2"/>
          <a:srcRect t="51467" b="39749"/>
          <a:stretch/>
        </p:blipFill>
        <p:spPr>
          <a:xfrm>
            <a:off x="3157618" y="2805347"/>
            <a:ext cx="5939243" cy="451778"/>
          </a:xfrm>
          <a:prstGeom prst="rect">
            <a:avLst/>
          </a:prstGeom>
        </p:spPr>
      </p:pic>
      <p:sp>
        <p:nvSpPr>
          <p:cNvPr id="5" name="TextBox 4">
            <a:extLst>
              <a:ext uri="{FF2B5EF4-FFF2-40B4-BE49-F238E27FC236}">
                <a16:creationId xmlns:a16="http://schemas.microsoft.com/office/drawing/2014/main" id="{AE6C7075-25B6-4BF2-4381-E4454622DD40}"/>
              </a:ext>
            </a:extLst>
          </p:cNvPr>
          <p:cNvSpPr txBox="1"/>
          <p:nvPr/>
        </p:nvSpPr>
        <p:spPr>
          <a:xfrm>
            <a:off x="6091720" y="3437334"/>
            <a:ext cx="1290225" cy="369332"/>
          </a:xfrm>
          <a:prstGeom prst="rect">
            <a:avLst/>
          </a:prstGeom>
          <a:noFill/>
        </p:spPr>
        <p:txBody>
          <a:bodyPr wrap="none" rtlCol="0">
            <a:spAutoFit/>
          </a:bodyPr>
          <a:lstStyle/>
          <a:p>
            <a:r>
              <a:rPr lang="en-AU" dirty="0"/>
              <a:t>Yes, 2026!!!</a:t>
            </a:r>
          </a:p>
        </p:txBody>
      </p:sp>
      <p:pic>
        <p:nvPicPr>
          <p:cNvPr id="7" name="Picture 6">
            <a:extLst>
              <a:ext uri="{FF2B5EF4-FFF2-40B4-BE49-F238E27FC236}">
                <a16:creationId xmlns:a16="http://schemas.microsoft.com/office/drawing/2014/main" id="{7005E019-3A37-EBD7-9D21-6E2410F193A1}"/>
              </a:ext>
            </a:extLst>
          </p:cNvPr>
          <p:cNvPicPr>
            <a:picLocks noChangeAspect="1"/>
          </p:cNvPicPr>
          <p:nvPr/>
        </p:nvPicPr>
        <p:blipFill>
          <a:blip r:embed="rId3"/>
          <a:stretch>
            <a:fillRect/>
          </a:stretch>
        </p:blipFill>
        <p:spPr>
          <a:xfrm>
            <a:off x="3399475" y="3806666"/>
            <a:ext cx="2959100" cy="622300"/>
          </a:xfrm>
          <a:prstGeom prst="rect">
            <a:avLst/>
          </a:prstGeom>
        </p:spPr>
      </p:pic>
      <p:sp>
        <p:nvSpPr>
          <p:cNvPr id="8" name="Freeform 7">
            <a:extLst>
              <a:ext uri="{FF2B5EF4-FFF2-40B4-BE49-F238E27FC236}">
                <a16:creationId xmlns:a16="http://schemas.microsoft.com/office/drawing/2014/main" id="{FA0938EF-DA87-B3C6-9E02-247B4E285E93}"/>
              </a:ext>
            </a:extLst>
          </p:cNvPr>
          <p:cNvSpPr/>
          <p:nvPr/>
        </p:nvSpPr>
        <p:spPr>
          <a:xfrm>
            <a:off x="7381945" y="3130081"/>
            <a:ext cx="367094" cy="394021"/>
          </a:xfrm>
          <a:custGeom>
            <a:avLst/>
            <a:gdLst>
              <a:gd name="connsiteX0" fmla="*/ 0 w 367094"/>
              <a:gd name="connsiteY0" fmla="*/ 394021 h 394021"/>
              <a:gd name="connsiteX1" fmla="*/ 106791 w 367094"/>
              <a:gd name="connsiteY1" fmla="*/ 327277 h 394021"/>
              <a:gd name="connsiteX2" fmla="*/ 273652 w 367094"/>
              <a:gd name="connsiteY2" fmla="*/ 46950 h 394021"/>
              <a:gd name="connsiteX3" fmla="*/ 106791 w 367094"/>
              <a:gd name="connsiteY3" fmla="*/ 100345 h 394021"/>
              <a:gd name="connsiteX4" fmla="*/ 280327 w 367094"/>
              <a:gd name="connsiteY4" fmla="*/ 228 h 394021"/>
              <a:gd name="connsiteX5" fmla="*/ 367094 w 367094"/>
              <a:gd name="connsiteY5" fmla="*/ 133717 h 39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094" h="394021">
                <a:moveTo>
                  <a:pt x="0" y="394021"/>
                </a:moveTo>
                <a:cubicBezTo>
                  <a:pt x="30591" y="389571"/>
                  <a:pt x="61182" y="385122"/>
                  <a:pt x="106791" y="327277"/>
                </a:cubicBezTo>
                <a:cubicBezTo>
                  <a:pt x="152400" y="269432"/>
                  <a:pt x="273652" y="84772"/>
                  <a:pt x="273652" y="46950"/>
                </a:cubicBezTo>
                <a:cubicBezTo>
                  <a:pt x="273652" y="9128"/>
                  <a:pt x="105679" y="108132"/>
                  <a:pt x="106791" y="100345"/>
                </a:cubicBezTo>
                <a:cubicBezTo>
                  <a:pt x="107904" y="92558"/>
                  <a:pt x="236943" y="-5334"/>
                  <a:pt x="280327" y="228"/>
                </a:cubicBezTo>
                <a:cubicBezTo>
                  <a:pt x="323711" y="5790"/>
                  <a:pt x="345402" y="69753"/>
                  <a:pt x="367094" y="133717"/>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9" name="TextBox 8">
            <a:extLst>
              <a:ext uri="{FF2B5EF4-FFF2-40B4-BE49-F238E27FC236}">
                <a16:creationId xmlns:a16="http://schemas.microsoft.com/office/drawing/2014/main" id="{B551167B-529A-6C2B-134A-F17CBFC2AF45}"/>
              </a:ext>
            </a:extLst>
          </p:cNvPr>
          <p:cNvSpPr txBox="1"/>
          <p:nvPr/>
        </p:nvSpPr>
        <p:spPr>
          <a:xfrm>
            <a:off x="4335226" y="4444058"/>
            <a:ext cx="1290225" cy="369332"/>
          </a:xfrm>
          <a:prstGeom prst="rect">
            <a:avLst/>
          </a:prstGeom>
          <a:noFill/>
        </p:spPr>
        <p:txBody>
          <a:bodyPr wrap="none" rtlCol="0">
            <a:spAutoFit/>
          </a:bodyPr>
          <a:lstStyle/>
          <a:p>
            <a:r>
              <a:rPr lang="en-AU" dirty="0"/>
              <a:t>Yes, 2023!!!</a:t>
            </a:r>
          </a:p>
        </p:txBody>
      </p:sp>
    </p:spTree>
    <p:extLst>
      <p:ext uri="{BB962C8B-B14F-4D97-AF65-F5344CB8AC3E}">
        <p14:creationId xmlns:p14="http://schemas.microsoft.com/office/powerpoint/2010/main" val="28772241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D42C9-54A7-429B-32F9-7EB50855A153}"/>
              </a:ext>
            </a:extLst>
          </p:cNvPr>
          <p:cNvSpPr>
            <a:spLocks noGrp="1"/>
          </p:cNvSpPr>
          <p:nvPr>
            <p:ph type="title"/>
          </p:nvPr>
        </p:nvSpPr>
        <p:spPr/>
        <p:txBody>
          <a:bodyPr/>
          <a:lstStyle/>
          <a:p>
            <a:r>
              <a:rPr lang="en-AU" dirty="0"/>
              <a:t>So we can’t count on revocation</a:t>
            </a:r>
          </a:p>
        </p:txBody>
      </p:sp>
      <p:sp>
        <p:nvSpPr>
          <p:cNvPr id="3" name="Content Placeholder 2">
            <a:extLst>
              <a:ext uri="{FF2B5EF4-FFF2-40B4-BE49-F238E27FC236}">
                <a16:creationId xmlns:a16="http://schemas.microsoft.com/office/drawing/2014/main" id="{F9F88744-90FD-FCED-0EDE-B2C1B15C95D7}"/>
              </a:ext>
            </a:extLst>
          </p:cNvPr>
          <p:cNvSpPr>
            <a:spLocks noGrp="1"/>
          </p:cNvSpPr>
          <p:nvPr>
            <p:ph idx="1"/>
          </p:nvPr>
        </p:nvSpPr>
        <p:spPr/>
        <p:txBody>
          <a:bodyPr/>
          <a:lstStyle/>
          <a:p>
            <a:r>
              <a:rPr lang="en-AU" dirty="0"/>
              <a:t>If we can’t revoke certificates then we need to reduce certificate lifetimes </a:t>
            </a:r>
          </a:p>
          <a:p>
            <a:r>
              <a:rPr lang="en-AU" dirty="0"/>
              <a:t>What’s a “safe” certificate lifetime? </a:t>
            </a:r>
          </a:p>
        </p:txBody>
      </p:sp>
      <p:pic>
        <p:nvPicPr>
          <p:cNvPr id="10" name="Content Placeholder 4">
            <a:extLst>
              <a:ext uri="{FF2B5EF4-FFF2-40B4-BE49-F238E27FC236}">
                <a16:creationId xmlns:a16="http://schemas.microsoft.com/office/drawing/2014/main" id="{6A03DF19-113E-77AA-D79F-72926C9839B2}"/>
              </a:ext>
            </a:extLst>
          </p:cNvPr>
          <p:cNvPicPr>
            <a:picLocks noChangeAspect="1"/>
          </p:cNvPicPr>
          <p:nvPr/>
        </p:nvPicPr>
        <p:blipFill>
          <a:blip r:embed="rId2"/>
          <a:stretch>
            <a:fillRect/>
          </a:stretch>
        </p:blipFill>
        <p:spPr>
          <a:xfrm>
            <a:off x="5436130" y="1657685"/>
            <a:ext cx="3250670" cy="3394472"/>
          </a:xfrm>
          <a:prstGeom prst="rect">
            <a:avLst/>
          </a:prstGeom>
        </p:spPr>
      </p:pic>
      <p:sp>
        <p:nvSpPr>
          <p:cNvPr id="11" name="Freeform 10">
            <a:extLst>
              <a:ext uri="{FF2B5EF4-FFF2-40B4-BE49-F238E27FC236}">
                <a16:creationId xmlns:a16="http://schemas.microsoft.com/office/drawing/2014/main" id="{D157BF00-28C3-5DC6-ECFC-325248C958F9}"/>
              </a:ext>
            </a:extLst>
          </p:cNvPr>
          <p:cNvSpPr/>
          <p:nvPr/>
        </p:nvSpPr>
        <p:spPr>
          <a:xfrm>
            <a:off x="5266143" y="2114978"/>
            <a:ext cx="1115257" cy="364614"/>
          </a:xfrm>
          <a:custGeom>
            <a:avLst/>
            <a:gdLst>
              <a:gd name="connsiteX0" fmla="*/ 0 w 1115257"/>
              <a:gd name="connsiteY0" fmla="*/ 294499 h 364614"/>
              <a:gd name="connsiteX1" fmla="*/ 827632 w 1115257"/>
              <a:gd name="connsiteY1" fmla="*/ 361244 h 364614"/>
              <a:gd name="connsiteX2" fmla="*/ 1114634 w 1115257"/>
              <a:gd name="connsiteY2" fmla="*/ 201057 h 364614"/>
              <a:gd name="connsiteX3" fmla="*/ 767562 w 1115257"/>
              <a:gd name="connsiteY3" fmla="*/ 823 h 364614"/>
              <a:gd name="connsiteX4" fmla="*/ 153512 w 1115257"/>
              <a:gd name="connsiteY4" fmla="*/ 134313 h 364614"/>
              <a:gd name="connsiteX5" fmla="*/ 106791 w 1115257"/>
              <a:gd name="connsiteY5" fmla="*/ 241104 h 36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5257" h="364614">
                <a:moveTo>
                  <a:pt x="0" y="294499"/>
                </a:moveTo>
                <a:cubicBezTo>
                  <a:pt x="320930" y="335658"/>
                  <a:pt x="641860" y="376818"/>
                  <a:pt x="827632" y="361244"/>
                </a:cubicBezTo>
                <a:cubicBezTo>
                  <a:pt x="1013404" y="345670"/>
                  <a:pt x="1124646" y="261127"/>
                  <a:pt x="1114634" y="201057"/>
                </a:cubicBezTo>
                <a:cubicBezTo>
                  <a:pt x="1104622" y="140987"/>
                  <a:pt x="927749" y="11947"/>
                  <a:pt x="767562" y="823"/>
                </a:cubicBezTo>
                <a:cubicBezTo>
                  <a:pt x="607375" y="-10301"/>
                  <a:pt x="263640" y="94266"/>
                  <a:pt x="153512" y="134313"/>
                </a:cubicBezTo>
                <a:cubicBezTo>
                  <a:pt x="43384" y="174360"/>
                  <a:pt x="75087" y="207732"/>
                  <a:pt x="106791" y="241104"/>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2" name="Freeform 11">
            <a:extLst>
              <a:ext uri="{FF2B5EF4-FFF2-40B4-BE49-F238E27FC236}">
                <a16:creationId xmlns:a16="http://schemas.microsoft.com/office/drawing/2014/main" id="{D8BB2558-3B7E-238C-BE5B-E8CE98EF6AA1}"/>
              </a:ext>
            </a:extLst>
          </p:cNvPr>
          <p:cNvSpPr/>
          <p:nvPr/>
        </p:nvSpPr>
        <p:spPr>
          <a:xfrm>
            <a:off x="3303854" y="2442850"/>
            <a:ext cx="1970247" cy="327234"/>
          </a:xfrm>
          <a:custGeom>
            <a:avLst/>
            <a:gdLst>
              <a:gd name="connsiteX0" fmla="*/ 0 w 1970247"/>
              <a:gd name="connsiteY0" fmla="*/ 0 h 327234"/>
              <a:gd name="connsiteX1" fmla="*/ 427165 w 1970247"/>
              <a:gd name="connsiteY1" fmla="*/ 327048 h 327234"/>
              <a:gd name="connsiteX2" fmla="*/ 1915568 w 1970247"/>
              <a:gd name="connsiteY2" fmla="*/ 46721 h 327234"/>
              <a:gd name="connsiteX3" fmla="*/ 1515101 w 1970247"/>
              <a:gd name="connsiteY3" fmla="*/ 26697 h 327234"/>
              <a:gd name="connsiteX4" fmla="*/ 1955615 w 1970247"/>
              <a:gd name="connsiteY4" fmla="*/ 26697 h 327234"/>
              <a:gd name="connsiteX5" fmla="*/ 1822126 w 1970247"/>
              <a:gd name="connsiteY5" fmla="*/ 186884 h 32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0247" h="327234">
                <a:moveTo>
                  <a:pt x="0" y="0"/>
                </a:moveTo>
                <a:cubicBezTo>
                  <a:pt x="53952" y="159630"/>
                  <a:pt x="107904" y="319261"/>
                  <a:pt x="427165" y="327048"/>
                </a:cubicBezTo>
                <a:cubicBezTo>
                  <a:pt x="746426" y="334835"/>
                  <a:pt x="1734245" y="96779"/>
                  <a:pt x="1915568" y="46721"/>
                </a:cubicBezTo>
                <a:cubicBezTo>
                  <a:pt x="2096891" y="-3337"/>
                  <a:pt x="1508427" y="30034"/>
                  <a:pt x="1515101" y="26697"/>
                </a:cubicBezTo>
                <a:cubicBezTo>
                  <a:pt x="1521776" y="23360"/>
                  <a:pt x="1904444" y="-1"/>
                  <a:pt x="1955615" y="26697"/>
                </a:cubicBezTo>
                <a:cubicBezTo>
                  <a:pt x="2006786" y="53395"/>
                  <a:pt x="1914456" y="120139"/>
                  <a:pt x="1822126" y="186884"/>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3939836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D42C9-54A7-429B-32F9-7EB50855A153}"/>
              </a:ext>
            </a:extLst>
          </p:cNvPr>
          <p:cNvSpPr>
            <a:spLocks noGrp="1"/>
          </p:cNvSpPr>
          <p:nvPr>
            <p:ph type="title"/>
          </p:nvPr>
        </p:nvSpPr>
        <p:spPr/>
        <p:txBody>
          <a:bodyPr/>
          <a:lstStyle/>
          <a:p>
            <a:r>
              <a:rPr lang="en-AU" dirty="0"/>
              <a:t>So we can’t count on revocation</a:t>
            </a:r>
          </a:p>
        </p:txBody>
      </p:sp>
      <p:sp>
        <p:nvSpPr>
          <p:cNvPr id="3" name="Content Placeholder 2">
            <a:extLst>
              <a:ext uri="{FF2B5EF4-FFF2-40B4-BE49-F238E27FC236}">
                <a16:creationId xmlns:a16="http://schemas.microsoft.com/office/drawing/2014/main" id="{F9F88744-90FD-FCED-0EDE-B2C1B15C95D7}"/>
              </a:ext>
            </a:extLst>
          </p:cNvPr>
          <p:cNvSpPr>
            <a:spLocks noGrp="1"/>
          </p:cNvSpPr>
          <p:nvPr>
            <p:ph idx="1"/>
          </p:nvPr>
        </p:nvSpPr>
        <p:spPr/>
        <p:txBody>
          <a:bodyPr/>
          <a:lstStyle/>
          <a:p>
            <a:r>
              <a:rPr lang="en-AU" dirty="0"/>
              <a:t>If we can’t revoke certificates then we need to reduce certificate lifetimes </a:t>
            </a:r>
          </a:p>
          <a:p>
            <a:r>
              <a:rPr lang="en-AU" dirty="0"/>
              <a:t>What’s a “safe” certificate lifetime?</a:t>
            </a:r>
          </a:p>
          <a:p>
            <a:r>
              <a:rPr lang="en-AU" dirty="0"/>
              <a:t>If we want 2 hours or less then we need to think hard about how to achieve this</a:t>
            </a:r>
          </a:p>
        </p:txBody>
      </p:sp>
    </p:spTree>
    <p:extLst>
      <p:ext uri="{BB962C8B-B14F-4D97-AF65-F5344CB8AC3E}">
        <p14:creationId xmlns:p14="http://schemas.microsoft.com/office/powerpoint/2010/main" val="14932526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can we make certificates better?</a:t>
            </a:r>
          </a:p>
        </p:txBody>
      </p:sp>
      <p:sp>
        <p:nvSpPr>
          <p:cNvPr id="3" name="Content Placeholder 2"/>
          <p:cNvSpPr>
            <a:spLocks noGrp="1"/>
          </p:cNvSpPr>
          <p:nvPr>
            <p:ph idx="1"/>
          </p:nvPr>
        </p:nvSpPr>
        <p:spPr/>
        <p:txBody>
          <a:bodyPr/>
          <a:lstStyle/>
          <a:p>
            <a:pPr marL="0" indent="0">
              <a:buNone/>
            </a:pPr>
            <a:r>
              <a:rPr lang="en-US" dirty="0"/>
              <a:t>Option A:  Take all the money out of the system!</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4533" y="1912400"/>
            <a:ext cx="5194935" cy="2343876"/>
          </a:xfrm>
          <a:prstGeom prst="rect">
            <a:avLst/>
          </a:prstGeom>
        </p:spPr>
      </p:pic>
    </p:spTree>
    <p:extLst>
      <p:ext uri="{BB962C8B-B14F-4D97-AF65-F5344CB8AC3E}">
        <p14:creationId xmlns:p14="http://schemas.microsoft.com/office/powerpoint/2010/main" val="9602485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can we make certificates better?</a:t>
            </a:r>
          </a:p>
        </p:txBody>
      </p:sp>
      <p:sp>
        <p:nvSpPr>
          <p:cNvPr id="3" name="Content Placeholder 2"/>
          <p:cNvSpPr>
            <a:spLocks noGrp="1"/>
          </p:cNvSpPr>
          <p:nvPr>
            <p:ph idx="1"/>
          </p:nvPr>
        </p:nvSpPr>
        <p:spPr/>
        <p:txBody>
          <a:bodyPr/>
          <a:lstStyle/>
          <a:p>
            <a:pPr marL="0" indent="0">
              <a:buNone/>
            </a:pPr>
            <a:r>
              <a:rPr lang="en-US" dirty="0"/>
              <a:t>Option A:  Take all the money out of the system!</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4533" y="1912400"/>
            <a:ext cx="5194935" cy="2343876"/>
          </a:xfrm>
          <a:prstGeom prst="rect">
            <a:avLst/>
          </a:prstGeom>
        </p:spPr>
      </p:pic>
      <p:sp>
        <p:nvSpPr>
          <p:cNvPr id="6" name="TextBox 5"/>
          <p:cNvSpPr txBox="1"/>
          <p:nvPr/>
        </p:nvSpPr>
        <p:spPr>
          <a:xfrm rot="21258641">
            <a:off x="2124327" y="2600751"/>
            <a:ext cx="4500563" cy="1477328"/>
          </a:xfrm>
          <a:prstGeom prst="rect">
            <a:avLst/>
          </a:prstGeom>
          <a:solidFill>
            <a:srgbClr val="FFFFFF">
              <a:alpha val="81569"/>
            </a:srgbClr>
          </a:solidFill>
        </p:spPr>
        <p:txBody>
          <a:bodyPr wrap="square" rtlCol="0">
            <a:spAutoFit/>
          </a:bodyPr>
          <a:lstStyle/>
          <a:p>
            <a:r>
              <a:rPr lang="en-US" sz="1500" b="1" dirty="0">
                <a:solidFill>
                  <a:schemeClr val="accent6">
                    <a:lumMod val="50000"/>
                  </a:schemeClr>
                </a:solidFill>
                <a:latin typeface="AhnbergHand" charset="0"/>
                <a:ea typeface="AhnbergHand" charset="0"/>
                <a:cs typeface="AhnbergHand" charset="0"/>
              </a:rPr>
              <a:t>Will the automation of the Cert Issuance coupled with a totally free service make the overall environment more or less secure?</a:t>
            </a:r>
          </a:p>
          <a:p>
            <a:endParaRPr lang="en-US" sz="1500" b="1" dirty="0">
              <a:solidFill>
                <a:schemeClr val="accent6">
                  <a:lumMod val="50000"/>
                </a:schemeClr>
              </a:solidFill>
              <a:latin typeface="AhnbergHand" charset="0"/>
              <a:ea typeface="AhnbergHand" charset="0"/>
              <a:cs typeface="AhnbergHand" charset="0"/>
            </a:endParaRPr>
          </a:p>
          <a:p>
            <a:r>
              <a:rPr lang="en-US" sz="1500" b="1" dirty="0">
                <a:solidFill>
                  <a:schemeClr val="accent6">
                    <a:lumMod val="50000"/>
                  </a:schemeClr>
                </a:solidFill>
                <a:latin typeface="AhnbergHand" charset="0"/>
                <a:ea typeface="AhnbergHand" charset="0"/>
                <a:cs typeface="AhnbergHand" charset="0"/>
              </a:rPr>
              <a:t>I think we already know the answer!</a:t>
            </a:r>
          </a:p>
        </p:txBody>
      </p:sp>
    </p:spTree>
    <p:extLst>
      <p:ext uri="{BB962C8B-B14F-4D97-AF65-F5344CB8AC3E}">
        <p14:creationId xmlns:p14="http://schemas.microsoft.com/office/powerpoint/2010/main" val="13461018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can we make certificates better?</a:t>
            </a:r>
          </a:p>
        </p:txBody>
      </p:sp>
      <p:sp>
        <p:nvSpPr>
          <p:cNvPr id="3" name="Content Placeholder 2"/>
          <p:cNvSpPr>
            <a:spLocks noGrp="1"/>
          </p:cNvSpPr>
          <p:nvPr>
            <p:ph idx="1"/>
          </p:nvPr>
        </p:nvSpPr>
        <p:spPr>
          <a:xfrm>
            <a:off x="1485900" y="1200151"/>
            <a:ext cx="6075045" cy="3394472"/>
          </a:xfrm>
        </p:spPr>
        <p:txBody>
          <a:bodyPr/>
          <a:lstStyle/>
          <a:p>
            <a:pPr marL="0" indent="0">
              <a:buNone/>
            </a:pPr>
            <a:r>
              <a:rPr lang="en-US" dirty="0"/>
              <a:t>Option B:  White Listing and Pinning with HSTS</a:t>
            </a:r>
          </a:p>
          <a:p>
            <a:pPr marL="0" indent="0">
              <a:buNone/>
            </a:pPr>
            <a:endParaRPr lang="en-US" dirty="0"/>
          </a:p>
          <a:p>
            <a:pPr marL="0" indent="0">
              <a:buNone/>
            </a:pPr>
            <a:r>
              <a:rPr lang="en-US" sz="1500" dirty="0">
                <a:hlinkClick r:id="rId2"/>
              </a:rPr>
              <a:t>https://code.google.com/p/chromium/codesearch#chromium/src/net/http/transport_security_state_static.json</a:t>
            </a:r>
            <a:endParaRPr lang="en-US" sz="1500" dirty="0"/>
          </a:p>
          <a:p>
            <a:pPr marL="0" indent="0">
              <a:buNone/>
            </a:pPr>
            <a:endParaRPr lang="en-US" dirty="0"/>
          </a:p>
          <a:p>
            <a:pPr marL="0" indent="0">
              <a:buNone/>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4560" y="2637225"/>
            <a:ext cx="4311810" cy="2283390"/>
          </a:xfrm>
          <a:prstGeom prst="rect">
            <a:avLst/>
          </a:prstGeom>
        </p:spPr>
      </p:pic>
    </p:spTree>
    <p:extLst>
      <p:ext uri="{BB962C8B-B14F-4D97-AF65-F5344CB8AC3E}">
        <p14:creationId xmlns:p14="http://schemas.microsoft.com/office/powerpoint/2010/main" val="11168777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can we make certificates better?</a:t>
            </a:r>
          </a:p>
        </p:txBody>
      </p:sp>
      <p:sp>
        <p:nvSpPr>
          <p:cNvPr id="3" name="Content Placeholder 2"/>
          <p:cNvSpPr>
            <a:spLocks noGrp="1"/>
          </p:cNvSpPr>
          <p:nvPr>
            <p:ph idx="1"/>
          </p:nvPr>
        </p:nvSpPr>
        <p:spPr>
          <a:xfrm>
            <a:off x="1485900" y="1200151"/>
            <a:ext cx="6075045" cy="3394472"/>
          </a:xfrm>
        </p:spPr>
        <p:txBody>
          <a:bodyPr/>
          <a:lstStyle/>
          <a:p>
            <a:pPr marL="0" indent="0">
              <a:buNone/>
            </a:pPr>
            <a:r>
              <a:rPr lang="en-US" dirty="0"/>
              <a:t>Option B:  White Listing and Pinning with HSTS</a:t>
            </a:r>
          </a:p>
          <a:p>
            <a:pPr marL="0" indent="0">
              <a:buNone/>
            </a:pPr>
            <a:endParaRPr lang="en-US" dirty="0"/>
          </a:p>
          <a:p>
            <a:pPr marL="0" indent="0">
              <a:buNone/>
            </a:pPr>
            <a:r>
              <a:rPr lang="en-US" sz="1500" dirty="0">
                <a:hlinkClick r:id="rId2"/>
              </a:rPr>
              <a:t>https://code.google.com/p/chromium/codesearch#chromium/src/net/http/transport_security_state_static.json</a:t>
            </a:r>
            <a:endParaRPr lang="en-US" sz="1500" dirty="0"/>
          </a:p>
          <a:p>
            <a:pPr marL="0" indent="0">
              <a:buNone/>
            </a:pPr>
            <a:endParaRPr lang="en-US" dirty="0"/>
          </a:p>
          <a:p>
            <a:pPr marL="0" indent="0">
              <a:buNone/>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4560" y="2637225"/>
            <a:ext cx="4311810" cy="2283390"/>
          </a:xfrm>
          <a:prstGeom prst="rect">
            <a:avLst/>
          </a:prstGeom>
        </p:spPr>
      </p:pic>
      <p:sp>
        <p:nvSpPr>
          <p:cNvPr id="6" name="TextBox 5"/>
          <p:cNvSpPr txBox="1"/>
          <p:nvPr/>
        </p:nvSpPr>
        <p:spPr>
          <a:xfrm rot="21258641">
            <a:off x="2048028" y="1896018"/>
            <a:ext cx="5047945" cy="1246495"/>
          </a:xfrm>
          <a:prstGeom prst="rect">
            <a:avLst/>
          </a:prstGeom>
          <a:solidFill>
            <a:schemeClr val="bg1">
              <a:alpha val="92000"/>
            </a:schemeClr>
          </a:solidFill>
        </p:spPr>
        <p:txBody>
          <a:bodyPr wrap="square" rtlCol="0">
            <a:spAutoFit/>
          </a:bodyPr>
          <a:lstStyle/>
          <a:p>
            <a:r>
              <a:rPr lang="en-US" sz="1500" b="1" dirty="0">
                <a:solidFill>
                  <a:schemeClr val="accent6">
                    <a:lumMod val="50000"/>
                  </a:schemeClr>
                </a:solidFill>
                <a:latin typeface="AhnbergHand" charset="0"/>
                <a:ea typeface="AhnbergHand" charset="0"/>
                <a:cs typeface="AhnbergHand" charset="0"/>
              </a:rPr>
              <a:t>Its not a totally insane idea -- until you </a:t>
            </a:r>
            <a:r>
              <a:rPr lang="en-US" sz="1500" b="1" dirty="0" err="1">
                <a:solidFill>
                  <a:schemeClr val="accent6">
                    <a:lumMod val="50000"/>
                  </a:schemeClr>
                </a:solidFill>
                <a:latin typeface="AhnbergHand" charset="0"/>
                <a:ea typeface="AhnbergHand" charset="0"/>
                <a:cs typeface="AhnbergHand" charset="0"/>
              </a:rPr>
              <a:t>realise</a:t>
            </a:r>
            <a:r>
              <a:rPr lang="en-US" sz="1500" b="1" dirty="0">
                <a:solidFill>
                  <a:schemeClr val="accent6">
                    <a:lumMod val="50000"/>
                  </a:schemeClr>
                </a:solidFill>
                <a:latin typeface="AhnbergHand" charset="0"/>
                <a:ea typeface="AhnbergHand" charset="0"/>
                <a:cs typeface="AhnbergHand" charset="0"/>
              </a:rPr>
              <a:t> that it appears to be completely </a:t>
            </a:r>
            <a:r>
              <a:rPr lang="en-US" sz="1500" b="1" dirty="0" err="1">
                <a:solidFill>
                  <a:schemeClr val="accent6">
                    <a:lumMod val="50000"/>
                  </a:schemeClr>
                </a:solidFill>
                <a:latin typeface="AhnbergHand" charset="0"/>
                <a:ea typeface="AhnbergHand" charset="0"/>
                <a:cs typeface="AhnbergHand" charset="0"/>
              </a:rPr>
              <a:t>unscaleable</a:t>
            </a:r>
            <a:r>
              <a:rPr lang="en-US" sz="1500" b="1" dirty="0">
                <a:solidFill>
                  <a:schemeClr val="accent6">
                    <a:lumMod val="50000"/>
                  </a:schemeClr>
                </a:solidFill>
                <a:latin typeface="AhnbergHand" charset="0"/>
                <a:ea typeface="AhnbergHand" charset="0"/>
                <a:cs typeface="AhnbergHand" charset="0"/>
              </a:rPr>
              <a:t>!</a:t>
            </a:r>
          </a:p>
          <a:p>
            <a:endParaRPr lang="en-US" sz="1500" b="1" dirty="0">
              <a:solidFill>
                <a:schemeClr val="accent6">
                  <a:lumMod val="50000"/>
                </a:schemeClr>
              </a:solidFill>
              <a:latin typeface="AhnbergHand" charset="0"/>
              <a:ea typeface="AhnbergHand" charset="0"/>
              <a:cs typeface="AhnbergHand" charset="0"/>
            </a:endParaRPr>
          </a:p>
          <a:p>
            <a:r>
              <a:rPr lang="en-US" sz="1500" b="1" dirty="0">
                <a:solidFill>
                  <a:schemeClr val="accent6">
                    <a:lumMod val="50000"/>
                  </a:schemeClr>
                </a:solidFill>
                <a:latin typeface="AhnbergHand" charset="0"/>
                <a:ea typeface="AhnbergHand" charset="0"/>
                <a:cs typeface="AhnbergHand" charset="0"/>
              </a:rPr>
              <a:t>Its just Google protecting itself and no one else</a:t>
            </a:r>
          </a:p>
        </p:txBody>
      </p:sp>
    </p:spTree>
    <p:extLst>
      <p:ext uri="{BB962C8B-B14F-4D97-AF65-F5344CB8AC3E}">
        <p14:creationId xmlns:p14="http://schemas.microsoft.com/office/powerpoint/2010/main" val="7180884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can we make certificates better?</a:t>
            </a:r>
          </a:p>
        </p:txBody>
      </p:sp>
      <p:sp>
        <p:nvSpPr>
          <p:cNvPr id="3" name="Content Placeholder 2"/>
          <p:cNvSpPr>
            <a:spLocks noGrp="1"/>
          </p:cNvSpPr>
          <p:nvPr>
            <p:ph idx="1"/>
          </p:nvPr>
        </p:nvSpPr>
        <p:spPr>
          <a:xfrm>
            <a:off x="1485900" y="1200151"/>
            <a:ext cx="6075045" cy="3394472"/>
          </a:xfrm>
        </p:spPr>
        <p:txBody>
          <a:bodyPr/>
          <a:lstStyle/>
          <a:p>
            <a:pPr marL="0" indent="0">
              <a:buNone/>
            </a:pPr>
            <a:r>
              <a:rPr lang="en-US" dirty="0"/>
              <a:t>Option B:  White Listing and Pinning with HSTS</a:t>
            </a:r>
          </a:p>
          <a:p>
            <a:pPr marL="0" indent="0">
              <a:buNone/>
            </a:pPr>
            <a:endParaRPr lang="en-US" dirty="0"/>
          </a:p>
          <a:p>
            <a:pPr marL="0" indent="0">
              <a:buNone/>
            </a:pPr>
            <a:r>
              <a:rPr lang="en-US" sz="1500" dirty="0">
                <a:hlinkClick r:id="rId2"/>
              </a:rPr>
              <a:t>https://code.google.com/p/chromium/codesearch#chromium/src/net/http/transport_security_state_static.json</a:t>
            </a:r>
            <a:endParaRPr lang="en-US" sz="1500" dirty="0"/>
          </a:p>
          <a:p>
            <a:pPr marL="0" indent="0">
              <a:buNone/>
            </a:pPr>
            <a:endParaRPr lang="en-US" dirty="0"/>
          </a:p>
          <a:p>
            <a:pPr marL="0" indent="0">
              <a:buNone/>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4560" y="2637225"/>
            <a:ext cx="4311810" cy="2283390"/>
          </a:xfrm>
          <a:prstGeom prst="rect">
            <a:avLst/>
          </a:prstGeom>
        </p:spPr>
      </p:pic>
      <p:sp>
        <p:nvSpPr>
          <p:cNvPr id="6" name="TextBox 5"/>
          <p:cNvSpPr txBox="1"/>
          <p:nvPr/>
        </p:nvSpPr>
        <p:spPr>
          <a:xfrm rot="21258641">
            <a:off x="1826493" y="1061748"/>
            <a:ext cx="5047945" cy="1246495"/>
          </a:xfrm>
          <a:prstGeom prst="rect">
            <a:avLst/>
          </a:prstGeom>
          <a:solidFill>
            <a:schemeClr val="bg1">
              <a:alpha val="92000"/>
            </a:schemeClr>
          </a:solidFill>
        </p:spPr>
        <p:txBody>
          <a:bodyPr wrap="square" rtlCol="0">
            <a:spAutoFit/>
          </a:bodyPr>
          <a:lstStyle/>
          <a:p>
            <a:r>
              <a:rPr lang="en-US" sz="1500" b="1" dirty="0">
                <a:solidFill>
                  <a:schemeClr val="accent6">
                    <a:lumMod val="50000"/>
                  </a:schemeClr>
                </a:solidFill>
                <a:latin typeface="AhnbergHand" charset="0"/>
                <a:ea typeface="AhnbergHand" charset="0"/>
                <a:cs typeface="AhnbergHand" charset="0"/>
              </a:rPr>
              <a:t>Its not a totally insane idea -- until you </a:t>
            </a:r>
            <a:r>
              <a:rPr lang="en-US" sz="1500" b="1" dirty="0" err="1">
                <a:solidFill>
                  <a:schemeClr val="accent6">
                    <a:lumMod val="50000"/>
                  </a:schemeClr>
                </a:solidFill>
                <a:latin typeface="AhnbergHand" charset="0"/>
                <a:ea typeface="AhnbergHand" charset="0"/>
                <a:cs typeface="AhnbergHand" charset="0"/>
              </a:rPr>
              <a:t>realise</a:t>
            </a:r>
            <a:r>
              <a:rPr lang="en-US" sz="1500" b="1" dirty="0">
                <a:solidFill>
                  <a:schemeClr val="accent6">
                    <a:lumMod val="50000"/>
                  </a:schemeClr>
                </a:solidFill>
                <a:latin typeface="AhnbergHand" charset="0"/>
                <a:ea typeface="AhnbergHand" charset="0"/>
                <a:cs typeface="AhnbergHand" charset="0"/>
              </a:rPr>
              <a:t> that it appears to be completely </a:t>
            </a:r>
            <a:r>
              <a:rPr lang="en-US" sz="1500" b="1" dirty="0" err="1">
                <a:solidFill>
                  <a:schemeClr val="accent6">
                    <a:lumMod val="50000"/>
                  </a:schemeClr>
                </a:solidFill>
                <a:latin typeface="AhnbergHand" charset="0"/>
                <a:ea typeface="AhnbergHand" charset="0"/>
                <a:cs typeface="AhnbergHand" charset="0"/>
              </a:rPr>
              <a:t>unscaleable</a:t>
            </a:r>
            <a:r>
              <a:rPr lang="en-US" sz="1500" b="1" dirty="0">
                <a:solidFill>
                  <a:schemeClr val="accent6">
                    <a:lumMod val="50000"/>
                  </a:schemeClr>
                </a:solidFill>
                <a:latin typeface="AhnbergHand" charset="0"/>
                <a:ea typeface="AhnbergHand" charset="0"/>
                <a:cs typeface="AhnbergHand" charset="0"/>
              </a:rPr>
              <a:t>!</a:t>
            </a:r>
          </a:p>
          <a:p>
            <a:endParaRPr lang="en-US" sz="1500" b="1" dirty="0">
              <a:solidFill>
                <a:schemeClr val="accent6">
                  <a:lumMod val="50000"/>
                </a:schemeClr>
              </a:solidFill>
              <a:latin typeface="AhnbergHand" charset="0"/>
              <a:ea typeface="AhnbergHand" charset="0"/>
              <a:cs typeface="AhnbergHand" charset="0"/>
            </a:endParaRPr>
          </a:p>
          <a:p>
            <a:r>
              <a:rPr lang="en-US" sz="1500" b="1" dirty="0">
                <a:solidFill>
                  <a:schemeClr val="accent6">
                    <a:lumMod val="50000"/>
                  </a:schemeClr>
                </a:solidFill>
                <a:latin typeface="AhnbergHand" charset="0"/>
                <a:ea typeface="AhnbergHand" charset="0"/>
                <a:cs typeface="AhnbergHand" charset="0"/>
              </a:rPr>
              <a:t>Its just Google protecting itself and no one else</a:t>
            </a:r>
          </a:p>
        </p:txBody>
      </p:sp>
      <p:pic>
        <p:nvPicPr>
          <p:cNvPr id="4" name="Picture 3">
            <a:extLst>
              <a:ext uri="{FF2B5EF4-FFF2-40B4-BE49-F238E27FC236}">
                <a16:creationId xmlns:a16="http://schemas.microsoft.com/office/drawing/2014/main" id="{450951D3-47BD-8B41-86E7-4603F2A1D95C}"/>
              </a:ext>
            </a:extLst>
          </p:cNvPr>
          <p:cNvPicPr>
            <a:picLocks noChangeAspect="1"/>
          </p:cNvPicPr>
          <p:nvPr/>
        </p:nvPicPr>
        <p:blipFill>
          <a:blip r:embed="rId4"/>
          <a:stretch>
            <a:fillRect/>
          </a:stretch>
        </p:blipFill>
        <p:spPr>
          <a:xfrm>
            <a:off x="1143000" y="2429053"/>
            <a:ext cx="6858000" cy="1870364"/>
          </a:xfrm>
          <a:prstGeom prst="rect">
            <a:avLst/>
          </a:prstGeom>
        </p:spPr>
      </p:pic>
    </p:spTree>
    <p:extLst>
      <p:ext uri="{BB962C8B-B14F-4D97-AF65-F5344CB8AC3E}">
        <p14:creationId xmlns:p14="http://schemas.microsoft.com/office/powerpoint/2010/main" val="27677154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can we make certificates better?</a:t>
            </a:r>
          </a:p>
        </p:txBody>
      </p:sp>
      <p:pic>
        <p:nvPicPr>
          <p:cNvPr id="5" name="Picture 4">
            <a:extLst>
              <a:ext uri="{FF2B5EF4-FFF2-40B4-BE49-F238E27FC236}">
                <a16:creationId xmlns:a16="http://schemas.microsoft.com/office/drawing/2014/main" id="{C443496E-0796-C949-8A10-1E27FDF99F05}"/>
              </a:ext>
            </a:extLst>
          </p:cNvPr>
          <p:cNvPicPr>
            <a:picLocks noChangeAspect="1"/>
          </p:cNvPicPr>
          <p:nvPr/>
        </p:nvPicPr>
        <p:blipFill>
          <a:blip r:embed="rId2"/>
          <a:stretch>
            <a:fillRect/>
          </a:stretch>
        </p:blipFill>
        <p:spPr>
          <a:xfrm>
            <a:off x="2557762" y="1699326"/>
            <a:ext cx="2847557" cy="3098876"/>
          </a:xfrm>
          <a:prstGeom prst="rect">
            <a:avLst/>
          </a:prstGeom>
        </p:spPr>
      </p:pic>
      <p:sp>
        <p:nvSpPr>
          <p:cNvPr id="7" name="TextBox 6">
            <a:extLst>
              <a:ext uri="{FF2B5EF4-FFF2-40B4-BE49-F238E27FC236}">
                <a16:creationId xmlns:a16="http://schemas.microsoft.com/office/drawing/2014/main" id="{98BEAD93-3AE5-F901-4139-9D6F05D192F1}"/>
              </a:ext>
            </a:extLst>
          </p:cNvPr>
          <p:cNvSpPr txBox="1"/>
          <p:nvPr/>
        </p:nvSpPr>
        <p:spPr>
          <a:xfrm>
            <a:off x="1565159" y="1138311"/>
            <a:ext cx="4572000" cy="369332"/>
          </a:xfrm>
          <a:prstGeom prst="rect">
            <a:avLst/>
          </a:prstGeom>
          <a:noFill/>
        </p:spPr>
        <p:txBody>
          <a:bodyPr wrap="square">
            <a:spAutoFit/>
          </a:bodyPr>
          <a:lstStyle/>
          <a:p>
            <a:pPr marL="0" indent="0">
              <a:buNone/>
            </a:pPr>
            <a:r>
              <a:rPr lang="en-US" dirty="0"/>
              <a:t>Option C:  Certificate Transparency</a:t>
            </a:r>
          </a:p>
        </p:txBody>
      </p:sp>
    </p:spTree>
    <p:extLst>
      <p:ext uri="{BB962C8B-B14F-4D97-AF65-F5344CB8AC3E}">
        <p14:creationId xmlns:p14="http://schemas.microsoft.com/office/powerpoint/2010/main" val="17951826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on the Internet</a:t>
            </a:r>
          </a:p>
        </p:txBody>
      </p:sp>
      <p:sp>
        <p:nvSpPr>
          <p:cNvPr id="3" name="Content Placeholder 2"/>
          <p:cNvSpPr>
            <a:spLocks noGrp="1"/>
          </p:cNvSpPr>
          <p:nvPr>
            <p:ph idx="1"/>
          </p:nvPr>
        </p:nvSpPr>
        <p:spPr>
          <a:xfrm rot="21358146">
            <a:off x="1485900" y="1200151"/>
            <a:ext cx="6172200" cy="3394472"/>
          </a:xfrm>
        </p:spPr>
        <p:txBody>
          <a:bodyPr/>
          <a:lstStyle/>
          <a:p>
            <a:pPr marL="0" indent="0">
              <a:buNone/>
            </a:pPr>
            <a:r>
              <a:rPr lang="en-US" sz="2100" dirty="0">
                <a:latin typeface="AhnbergHand" pitchFamily="2" charset="0"/>
              </a:rPr>
              <a:t>How do you know that you are really going to where you thought you were going to?</a:t>
            </a:r>
          </a:p>
          <a:p>
            <a:endParaRPr lang="en-US" dirty="0"/>
          </a:p>
          <a:p>
            <a:endParaRPr lang="en-US" dirty="0"/>
          </a:p>
        </p:txBody>
      </p:sp>
      <p:pic>
        <p:nvPicPr>
          <p:cNvPr id="5" name="Picture 4">
            <a:extLst>
              <a:ext uri="{FF2B5EF4-FFF2-40B4-BE49-F238E27FC236}">
                <a16:creationId xmlns:a16="http://schemas.microsoft.com/office/drawing/2014/main" id="{FF2AF066-2492-0245-A855-6A36C975F689}"/>
              </a:ext>
            </a:extLst>
          </p:cNvPr>
          <p:cNvPicPr>
            <a:picLocks noChangeAspect="1"/>
          </p:cNvPicPr>
          <p:nvPr/>
        </p:nvPicPr>
        <p:blipFill>
          <a:blip r:embed="rId2"/>
          <a:stretch>
            <a:fillRect/>
          </a:stretch>
        </p:blipFill>
        <p:spPr>
          <a:xfrm>
            <a:off x="3521719" y="2034925"/>
            <a:ext cx="3031595" cy="2841450"/>
          </a:xfrm>
          <a:prstGeom prst="rect">
            <a:avLst/>
          </a:prstGeom>
        </p:spPr>
      </p:pic>
      <p:sp>
        <p:nvSpPr>
          <p:cNvPr id="4" name="TextBox 3">
            <a:extLst>
              <a:ext uri="{FF2B5EF4-FFF2-40B4-BE49-F238E27FC236}">
                <a16:creationId xmlns:a16="http://schemas.microsoft.com/office/drawing/2014/main" id="{E2725779-A337-5146-9AE8-BA426137E44E}"/>
              </a:ext>
            </a:extLst>
          </p:cNvPr>
          <p:cNvSpPr txBox="1"/>
          <p:nvPr/>
        </p:nvSpPr>
        <p:spPr>
          <a:xfrm>
            <a:off x="1542740" y="3188735"/>
            <a:ext cx="1839191" cy="715581"/>
          </a:xfrm>
          <a:prstGeom prst="rect">
            <a:avLst/>
          </a:prstGeom>
          <a:noFill/>
        </p:spPr>
        <p:txBody>
          <a:bodyPr wrap="square" rtlCol="0">
            <a:spAutoFit/>
          </a:bodyPr>
          <a:lstStyle/>
          <a:p>
            <a:r>
              <a:rPr lang="en-AU" sz="1350" dirty="0">
                <a:solidFill>
                  <a:schemeClr val="accent2">
                    <a:lumMod val="50000"/>
                  </a:schemeClr>
                </a:solidFill>
                <a:latin typeface="AhnbergHand" pitchFamily="2" charset="0"/>
              </a:rPr>
              <a:t>Its trivial to mock up a web page to look like another</a:t>
            </a:r>
          </a:p>
        </p:txBody>
      </p:sp>
      <p:sp>
        <p:nvSpPr>
          <p:cNvPr id="6" name="Freeform 5">
            <a:extLst>
              <a:ext uri="{FF2B5EF4-FFF2-40B4-BE49-F238E27FC236}">
                <a16:creationId xmlns:a16="http://schemas.microsoft.com/office/drawing/2014/main" id="{F2EEA196-19F4-CD44-AD81-F0E607BD84F5}"/>
              </a:ext>
            </a:extLst>
          </p:cNvPr>
          <p:cNvSpPr/>
          <p:nvPr/>
        </p:nvSpPr>
        <p:spPr>
          <a:xfrm>
            <a:off x="4864024" y="2012204"/>
            <a:ext cx="216332" cy="138321"/>
          </a:xfrm>
          <a:custGeom>
            <a:avLst/>
            <a:gdLst>
              <a:gd name="connsiteX0" fmla="*/ 211710 w 288443"/>
              <a:gd name="connsiteY0" fmla="*/ 28290 h 184428"/>
              <a:gd name="connsiteX1" fmla="*/ 122188 w 288443"/>
              <a:gd name="connsiteY1" fmla="*/ 2712 h 184428"/>
              <a:gd name="connsiteX2" fmla="*/ 695 w 288443"/>
              <a:gd name="connsiteY2" fmla="*/ 85840 h 184428"/>
              <a:gd name="connsiteX3" fmla="*/ 77428 w 288443"/>
              <a:gd name="connsiteY3" fmla="*/ 156178 h 184428"/>
              <a:gd name="connsiteX4" fmla="*/ 179738 w 288443"/>
              <a:gd name="connsiteY4" fmla="*/ 175361 h 184428"/>
              <a:gd name="connsiteX5" fmla="*/ 288443 w 288443"/>
              <a:gd name="connsiteY5" fmla="*/ 15501 h 184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443" h="184428">
                <a:moveTo>
                  <a:pt x="211710" y="28290"/>
                </a:moveTo>
                <a:cubicBezTo>
                  <a:pt x="184533" y="10705"/>
                  <a:pt x="157357" y="-6880"/>
                  <a:pt x="122188" y="2712"/>
                </a:cubicBezTo>
                <a:cubicBezTo>
                  <a:pt x="87019" y="12304"/>
                  <a:pt x="8155" y="60262"/>
                  <a:pt x="695" y="85840"/>
                </a:cubicBezTo>
                <a:cubicBezTo>
                  <a:pt x="-6765" y="111418"/>
                  <a:pt x="47588" y="141258"/>
                  <a:pt x="77428" y="156178"/>
                </a:cubicBezTo>
                <a:cubicBezTo>
                  <a:pt x="107268" y="171098"/>
                  <a:pt x="144569" y="198807"/>
                  <a:pt x="179738" y="175361"/>
                </a:cubicBezTo>
                <a:cubicBezTo>
                  <a:pt x="214907" y="151915"/>
                  <a:pt x="251675" y="83708"/>
                  <a:pt x="288443" y="15501"/>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7" name="TextBox 6">
            <a:extLst>
              <a:ext uri="{FF2B5EF4-FFF2-40B4-BE49-F238E27FC236}">
                <a16:creationId xmlns:a16="http://schemas.microsoft.com/office/drawing/2014/main" id="{D8E72AAA-1BEA-DA4F-855B-B2247197D514}"/>
              </a:ext>
            </a:extLst>
          </p:cNvPr>
          <p:cNvSpPr txBox="1"/>
          <p:nvPr/>
        </p:nvSpPr>
        <p:spPr>
          <a:xfrm flipH="1">
            <a:off x="4367827" y="2440195"/>
            <a:ext cx="3290273" cy="1338828"/>
          </a:xfrm>
          <a:prstGeom prst="rect">
            <a:avLst/>
          </a:prstGeom>
          <a:solidFill>
            <a:schemeClr val="bg1"/>
          </a:solidFill>
        </p:spPr>
        <p:txBody>
          <a:bodyPr wrap="square" rtlCol="0">
            <a:spAutoFit/>
          </a:bodyPr>
          <a:lstStyle/>
          <a:p>
            <a:r>
              <a:rPr lang="en-AU" sz="1350" dirty="0">
                <a:solidFill>
                  <a:srgbClr val="FF0000"/>
                </a:solidFill>
                <a:latin typeface="AhnbergHand" pitchFamily="2" charset="0"/>
              </a:rPr>
              <a:t>So why should I enter my username and password into this particular screen?</a:t>
            </a:r>
          </a:p>
          <a:p>
            <a:endParaRPr lang="en-AU" sz="1350" dirty="0">
              <a:solidFill>
                <a:srgbClr val="FF0000"/>
              </a:solidFill>
              <a:latin typeface="AhnbergHand" pitchFamily="2" charset="0"/>
            </a:endParaRPr>
          </a:p>
          <a:p>
            <a:r>
              <a:rPr lang="en-AU" sz="1350" dirty="0">
                <a:solidFill>
                  <a:srgbClr val="FF0000"/>
                </a:solidFill>
                <a:latin typeface="AhnbergHand" pitchFamily="2" charset="0"/>
              </a:rPr>
              <a:t>And what does this padlock icon really mean?</a:t>
            </a:r>
          </a:p>
        </p:txBody>
      </p:sp>
      <p:sp>
        <p:nvSpPr>
          <p:cNvPr id="8" name="Freeform 7">
            <a:extLst>
              <a:ext uri="{FF2B5EF4-FFF2-40B4-BE49-F238E27FC236}">
                <a16:creationId xmlns:a16="http://schemas.microsoft.com/office/drawing/2014/main" id="{C7F5F687-969D-8040-A6C5-7C235BD49968}"/>
              </a:ext>
            </a:extLst>
          </p:cNvPr>
          <p:cNvSpPr/>
          <p:nvPr/>
        </p:nvSpPr>
        <p:spPr>
          <a:xfrm>
            <a:off x="3844800" y="2045883"/>
            <a:ext cx="1744811" cy="1959536"/>
          </a:xfrm>
          <a:custGeom>
            <a:avLst/>
            <a:gdLst>
              <a:gd name="connsiteX0" fmla="*/ 2325435 w 2326415"/>
              <a:gd name="connsiteY0" fmla="*/ 2117425 h 2612714"/>
              <a:gd name="connsiteX1" fmla="*/ 1989104 w 2326415"/>
              <a:gd name="connsiteY1" fmla="*/ 2590390 h 2612714"/>
              <a:gd name="connsiteX2" fmla="*/ 254898 w 2326415"/>
              <a:gd name="connsiteY2" fmla="*/ 2327632 h 2612714"/>
              <a:gd name="connsiteX3" fmla="*/ 107753 w 2326415"/>
              <a:gd name="connsiteY3" fmla="*/ 572404 h 2612714"/>
              <a:gd name="connsiteX4" fmla="*/ 1211339 w 2326415"/>
              <a:gd name="connsiteY4" fmla="*/ 36377 h 2612714"/>
              <a:gd name="connsiteX5" fmla="*/ 938070 w 2326415"/>
              <a:gd name="connsiteY5" fmla="*/ 46887 h 2612714"/>
              <a:gd name="connsiteX6" fmla="*/ 1274401 w 2326415"/>
              <a:gd name="connsiteY6" fmla="*/ 36377 h 2612714"/>
              <a:gd name="connsiteX7" fmla="*/ 1137767 w 2326415"/>
              <a:gd name="connsiteY7" fmla="*/ 257094 h 261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6415" h="2612714">
                <a:moveTo>
                  <a:pt x="2325435" y="2117425"/>
                </a:moveTo>
                <a:cubicBezTo>
                  <a:pt x="2329814" y="2336390"/>
                  <a:pt x="2334193" y="2555356"/>
                  <a:pt x="1989104" y="2590390"/>
                </a:cubicBezTo>
                <a:cubicBezTo>
                  <a:pt x="1644015" y="2625424"/>
                  <a:pt x="568456" y="2663963"/>
                  <a:pt x="254898" y="2327632"/>
                </a:cubicBezTo>
                <a:cubicBezTo>
                  <a:pt x="-58661" y="1991301"/>
                  <a:pt x="-51654" y="954280"/>
                  <a:pt x="107753" y="572404"/>
                </a:cubicBezTo>
                <a:cubicBezTo>
                  <a:pt x="267160" y="190528"/>
                  <a:pt x="1072953" y="123963"/>
                  <a:pt x="1211339" y="36377"/>
                </a:cubicBezTo>
                <a:cubicBezTo>
                  <a:pt x="1349725" y="-51209"/>
                  <a:pt x="927560" y="46887"/>
                  <a:pt x="938070" y="46887"/>
                </a:cubicBezTo>
                <a:cubicBezTo>
                  <a:pt x="948580" y="46887"/>
                  <a:pt x="1241118" y="1342"/>
                  <a:pt x="1274401" y="36377"/>
                </a:cubicBezTo>
                <a:cubicBezTo>
                  <a:pt x="1307684" y="71412"/>
                  <a:pt x="1222725" y="164253"/>
                  <a:pt x="1137767" y="257094"/>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15781699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can we make certificates better?</a:t>
            </a:r>
          </a:p>
        </p:txBody>
      </p:sp>
      <p:pic>
        <p:nvPicPr>
          <p:cNvPr id="5" name="Picture 4">
            <a:extLst>
              <a:ext uri="{FF2B5EF4-FFF2-40B4-BE49-F238E27FC236}">
                <a16:creationId xmlns:a16="http://schemas.microsoft.com/office/drawing/2014/main" id="{C443496E-0796-C949-8A10-1E27FDF99F05}"/>
              </a:ext>
            </a:extLst>
          </p:cNvPr>
          <p:cNvPicPr>
            <a:picLocks noChangeAspect="1"/>
          </p:cNvPicPr>
          <p:nvPr/>
        </p:nvPicPr>
        <p:blipFill>
          <a:blip r:embed="rId2"/>
          <a:stretch>
            <a:fillRect/>
          </a:stretch>
        </p:blipFill>
        <p:spPr>
          <a:xfrm>
            <a:off x="2557762" y="1699326"/>
            <a:ext cx="2847557" cy="3098876"/>
          </a:xfrm>
          <a:prstGeom prst="rect">
            <a:avLst/>
          </a:prstGeom>
        </p:spPr>
      </p:pic>
      <p:pic>
        <p:nvPicPr>
          <p:cNvPr id="7" name="Picture 6">
            <a:extLst>
              <a:ext uri="{FF2B5EF4-FFF2-40B4-BE49-F238E27FC236}">
                <a16:creationId xmlns:a16="http://schemas.microsoft.com/office/drawing/2014/main" id="{580458AD-24CD-AD4B-AD05-31AAA43DB55B}"/>
              </a:ext>
            </a:extLst>
          </p:cNvPr>
          <p:cNvPicPr>
            <a:picLocks noChangeAspect="1"/>
          </p:cNvPicPr>
          <p:nvPr/>
        </p:nvPicPr>
        <p:blipFill>
          <a:blip r:embed="rId3"/>
          <a:stretch>
            <a:fillRect/>
          </a:stretch>
        </p:blipFill>
        <p:spPr>
          <a:xfrm>
            <a:off x="1267691" y="3386137"/>
            <a:ext cx="6858000" cy="557213"/>
          </a:xfrm>
          <a:prstGeom prst="rect">
            <a:avLst/>
          </a:prstGeom>
        </p:spPr>
      </p:pic>
      <p:sp>
        <p:nvSpPr>
          <p:cNvPr id="8" name="Freeform 7">
            <a:extLst>
              <a:ext uri="{FF2B5EF4-FFF2-40B4-BE49-F238E27FC236}">
                <a16:creationId xmlns:a16="http://schemas.microsoft.com/office/drawing/2014/main" id="{957AEFBE-01F3-B240-A39C-527FBB2B925B}"/>
              </a:ext>
            </a:extLst>
          </p:cNvPr>
          <p:cNvSpPr/>
          <p:nvPr/>
        </p:nvSpPr>
        <p:spPr>
          <a:xfrm>
            <a:off x="3802801" y="3634509"/>
            <a:ext cx="4150241" cy="19894"/>
          </a:xfrm>
          <a:custGeom>
            <a:avLst/>
            <a:gdLst>
              <a:gd name="connsiteX0" fmla="*/ 15283 w 5533655"/>
              <a:gd name="connsiteY0" fmla="*/ 947 h 26525"/>
              <a:gd name="connsiteX1" fmla="*/ 111199 w 5533655"/>
              <a:gd name="connsiteY1" fmla="*/ 947 h 26525"/>
              <a:gd name="connsiteX2" fmla="*/ 1364502 w 5533655"/>
              <a:gd name="connsiteY2" fmla="*/ 26525 h 26525"/>
              <a:gd name="connsiteX3" fmla="*/ 3736827 w 5533655"/>
              <a:gd name="connsiteY3" fmla="*/ 26525 h 26525"/>
              <a:gd name="connsiteX4" fmla="*/ 5533655 w 5533655"/>
              <a:gd name="connsiteY4" fmla="*/ 26525 h 26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3655" h="26525">
                <a:moveTo>
                  <a:pt x="15283" y="947"/>
                </a:moveTo>
                <a:cubicBezTo>
                  <a:pt x="-49194" y="-1185"/>
                  <a:pt x="111199" y="947"/>
                  <a:pt x="111199" y="947"/>
                </a:cubicBezTo>
                <a:lnTo>
                  <a:pt x="1364502" y="26525"/>
                </a:lnTo>
                <a:lnTo>
                  <a:pt x="3736827" y="26525"/>
                </a:lnTo>
                <a:lnTo>
                  <a:pt x="5533655" y="26525"/>
                </a:ln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9" name="Freeform 8">
            <a:extLst>
              <a:ext uri="{FF2B5EF4-FFF2-40B4-BE49-F238E27FC236}">
                <a16:creationId xmlns:a16="http://schemas.microsoft.com/office/drawing/2014/main" id="{93229228-1334-264C-B233-E0E0801B8F39}"/>
              </a:ext>
            </a:extLst>
          </p:cNvPr>
          <p:cNvSpPr/>
          <p:nvPr/>
        </p:nvSpPr>
        <p:spPr>
          <a:xfrm>
            <a:off x="1282079" y="3769503"/>
            <a:ext cx="2373923" cy="14387"/>
          </a:xfrm>
          <a:custGeom>
            <a:avLst/>
            <a:gdLst>
              <a:gd name="connsiteX0" fmla="*/ 0 w 3165231"/>
              <a:gd name="connsiteY0" fmla="*/ 19183 h 19183"/>
              <a:gd name="connsiteX1" fmla="*/ 1489896 w 3165231"/>
              <a:gd name="connsiteY1" fmla="*/ 6394 h 19183"/>
              <a:gd name="connsiteX2" fmla="*/ 3165231 w 3165231"/>
              <a:gd name="connsiteY2" fmla="*/ 0 h 19183"/>
            </a:gdLst>
            <a:ahLst/>
            <a:cxnLst>
              <a:cxn ang="0">
                <a:pos x="connsiteX0" y="connsiteY0"/>
              </a:cxn>
              <a:cxn ang="0">
                <a:pos x="connsiteX1" y="connsiteY1"/>
              </a:cxn>
              <a:cxn ang="0">
                <a:pos x="connsiteX2" y="connsiteY2"/>
              </a:cxn>
            </a:cxnLst>
            <a:rect l="l" t="t" r="r" b="b"/>
            <a:pathLst>
              <a:path w="3165231" h="19183">
                <a:moveTo>
                  <a:pt x="0" y="19183"/>
                </a:moveTo>
                <a:lnTo>
                  <a:pt x="1489896" y="6394"/>
                </a:lnTo>
                <a:lnTo>
                  <a:pt x="3165231" y="0"/>
                </a:ln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10" name="TextBox 9">
            <a:extLst>
              <a:ext uri="{FF2B5EF4-FFF2-40B4-BE49-F238E27FC236}">
                <a16:creationId xmlns:a16="http://schemas.microsoft.com/office/drawing/2014/main" id="{95429B4C-E31E-1342-86E3-A421B2B54750}"/>
              </a:ext>
            </a:extLst>
          </p:cNvPr>
          <p:cNvSpPr txBox="1"/>
          <p:nvPr/>
        </p:nvSpPr>
        <p:spPr>
          <a:xfrm>
            <a:off x="1388785" y="2769189"/>
            <a:ext cx="2088573" cy="300082"/>
          </a:xfrm>
          <a:prstGeom prst="rect">
            <a:avLst/>
          </a:prstGeom>
          <a:noFill/>
        </p:spPr>
        <p:txBody>
          <a:bodyPr wrap="square" rtlCol="0">
            <a:spAutoFit/>
          </a:bodyPr>
          <a:lstStyle/>
          <a:p>
            <a:r>
              <a:rPr lang="en-AU" sz="1350" dirty="0">
                <a:latin typeface="AhnbergHand" pitchFamily="2" charset="0"/>
              </a:rPr>
              <a:t>This is true</a:t>
            </a:r>
          </a:p>
        </p:txBody>
      </p:sp>
      <p:sp>
        <p:nvSpPr>
          <p:cNvPr id="11" name="Freeform 10">
            <a:extLst>
              <a:ext uri="{FF2B5EF4-FFF2-40B4-BE49-F238E27FC236}">
                <a16:creationId xmlns:a16="http://schemas.microsoft.com/office/drawing/2014/main" id="{C1DC1788-5B19-FF48-A593-254A46D1AB77}"/>
              </a:ext>
            </a:extLst>
          </p:cNvPr>
          <p:cNvSpPr/>
          <p:nvPr/>
        </p:nvSpPr>
        <p:spPr>
          <a:xfrm>
            <a:off x="2636057" y="2983237"/>
            <a:ext cx="1627449" cy="544402"/>
          </a:xfrm>
          <a:custGeom>
            <a:avLst/>
            <a:gdLst>
              <a:gd name="connsiteX0" fmla="*/ 19572 w 2169932"/>
              <a:gd name="connsiteY0" fmla="*/ 3485 h 725869"/>
              <a:gd name="connsiteX1" fmla="*/ 179432 w 2169932"/>
              <a:gd name="connsiteY1" fmla="*/ 73823 h 725869"/>
              <a:gd name="connsiteX2" fmla="*/ 2059387 w 2169932"/>
              <a:gd name="connsiteY2" fmla="*/ 694081 h 725869"/>
              <a:gd name="connsiteX3" fmla="*/ 1969865 w 2169932"/>
              <a:gd name="connsiteY3" fmla="*/ 566193 h 725869"/>
              <a:gd name="connsiteX4" fmla="*/ 2142514 w 2169932"/>
              <a:gd name="connsiteY4" fmla="*/ 719658 h 725869"/>
              <a:gd name="connsiteX5" fmla="*/ 1701300 w 2169932"/>
              <a:gd name="connsiteY5" fmla="*/ 681292 h 72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9932" h="725869">
                <a:moveTo>
                  <a:pt x="19572" y="3485"/>
                </a:moveTo>
                <a:cubicBezTo>
                  <a:pt x="-70483" y="-18896"/>
                  <a:pt x="179432" y="73823"/>
                  <a:pt x="179432" y="73823"/>
                </a:cubicBezTo>
                <a:cubicBezTo>
                  <a:pt x="519401" y="188922"/>
                  <a:pt x="1760982" y="612019"/>
                  <a:pt x="2059387" y="694081"/>
                </a:cubicBezTo>
                <a:cubicBezTo>
                  <a:pt x="2357793" y="776143"/>
                  <a:pt x="1956011" y="561930"/>
                  <a:pt x="1969865" y="566193"/>
                </a:cubicBezTo>
                <a:cubicBezTo>
                  <a:pt x="1983719" y="570456"/>
                  <a:pt x="2187275" y="700475"/>
                  <a:pt x="2142514" y="719658"/>
                </a:cubicBezTo>
                <a:cubicBezTo>
                  <a:pt x="2097753" y="738841"/>
                  <a:pt x="1899526" y="710066"/>
                  <a:pt x="1701300" y="681292"/>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12" name="Freeform 11">
            <a:extLst>
              <a:ext uri="{FF2B5EF4-FFF2-40B4-BE49-F238E27FC236}">
                <a16:creationId xmlns:a16="http://schemas.microsoft.com/office/drawing/2014/main" id="{8A0EB784-BA6E-724E-B251-CFA3E3ACAAB8}"/>
              </a:ext>
            </a:extLst>
          </p:cNvPr>
          <p:cNvSpPr/>
          <p:nvPr/>
        </p:nvSpPr>
        <p:spPr>
          <a:xfrm>
            <a:off x="3713551" y="3769503"/>
            <a:ext cx="3879806" cy="19183"/>
          </a:xfrm>
          <a:custGeom>
            <a:avLst/>
            <a:gdLst>
              <a:gd name="connsiteX0" fmla="*/ 0 w 5173075"/>
              <a:gd name="connsiteY0" fmla="*/ 0 h 25577"/>
              <a:gd name="connsiteX1" fmla="*/ 786512 w 5173075"/>
              <a:gd name="connsiteY1" fmla="*/ 19183 h 25577"/>
              <a:gd name="connsiteX2" fmla="*/ 4226702 w 5173075"/>
              <a:gd name="connsiteY2" fmla="*/ 25577 h 25577"/>
              <a:gd name="connsiteX3" fmla="*/ 5173075 w 5173075"/>
              <a:gd name="connsiteY3" fmla="*/ 6394 h 25577"/>
            </a:gdLst>
            <a:ahLst/>
            <a:cxnLst>
              <a:cxn ang="0">
                <a:pos x="connsiteX0" y="connsiteY0"/>
              </a:cxn>
              <a:cxn ang="0">
                <a:pos x="connsiteX1" y="connsiteY1"/>
              </a:cxn>
              <a:cxn ang="0">
                <a:pos x="connsiteX2" y="connsiteY2"/>
              </a:cxn>
              <a:cxn ang="0">
                <a:pos x="connsiteX3" y="connsiteY3"/>
              </a:cxn>
            </a:cxnLst>
            <a:rect l="l" t="t" r="r" b="b"/>
            <a:pathLst>
              <a:path w="5173075" h="25577">
                <a:moveTo>
                  <a:pt x="0" y="0"/>
                </a:moveTo>
                <a:lnTo>
                  <a:pt x="786512" y="19183"/>
                </a:lnTo>
                <a:lnTo>
                  <a:pt x="4226702" y="25577"/>
                </a:lnTo>
                <a:cubicBezTo>
                  <a:pt x="4957796" y="23446"/>
                  <a:pt x="5065435" y="14920"/>
                  <a:pt x="5173075" y="6394"/>
                </a:cubicBezTo>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13" name="TextBox 12">
            <a:extLst>
              <a:ext uri="{FF2B5EF4-FFF2-40B4-BE49-F238E27FC236}">
                <a16:creationId xmlns:a16="http://schemas.microsoft.com/office/drawing/2014/main" id="{D60CD627-BA03-7942-8B75-B8BEFB6851B0}"/>
              </a:ext>
            </a:extLst>
          </p:cNvPr>
          <p:cNvSpPr txBox="1"/>
          <p:nvPr/>
        </p:nvSpPr>
        <p:spPr>
          <a:xfrm>
            <a:off x="5276183" y="4079289"/>
            <a:ext cx="2088573" cy="300082"/>
          </a:xfrm>
          <a:prstGeom prst="rect">
            <a:avLst/>
          </a:prstGeom>
          <a:noFill/>
        </p:spPr>
        <p:txBody>
          <a:bodyPr wrap="square" rtlCol="0">
            <a:spAutoFit/>
          </a:bodyPr>
          <a:lstStyle/>
          <a:p>
            <a:r>
              <a:rPr lang="en-AU" sz="1350" dirty="0">
                <a:latin typeface="AhnbergHand" pitchFamily="2" charset="0"/>
              </a:rPr>
              <a:t>This is a fail</a:t>
            </a:r>
          </a:p>
        </p:txBody>
      </p:sp>
      <p:sp>
        <p:nvSpPr>
          <p:cNvPr id="14" name="Freeform 13">
            <a:extLst>
              <a:ext uri="{FF2B5EF4-FFF2-40B4-BE49-F238E27FC236}">
                <a16:creationId xmlns:a16="http://schemas.microsoft.com/office/drawing/2014/main" id="{146079C7-168D-2746-BD6F-699368D2B913}"/>
              </a:ext>
            </a:extLst>
          </p:cNvPr>
          <p:cNvSpPr/>
          <p:nvPr/>
        </p:nvSpPr>
        <p:spPr>
          <a:xfrm>
            <a:off x="5588697" y="3774290"/>
            <a:ext cx="412453" cy="306940"/>
          </a:xfrm>
          <a:custGeom>
            <a:avLst/>
            <a:gdLst>
              <a:gd name="connsiteX0" fmla="*/ 383682 w 549937"/>
              <a:gd name="connsiteY0" fmla="*/ 409253 h 409253"/>
              <a:gd name="connsiteX1" fmla="*/ 108723 w 549937"/>
              <a:gd name="connsiteY1" fmla="*/ 38378 h 409253"/>
              <a:gd name="connsiteX2" fmla="*/ 18 w 549937"/>
              <a:gd name="connsiteY2" fmla="*/ 147083 h 409253"/>
              <a:gd name="connsiteX3" fmla="*/ 115117 w 549937"/>
              <a:gd name="connsiteY3" fmla="*/ 11 h 409253"/>
              <a:gd name="connsiteX4" fmla="*/ 549937 w 549937"/>
              <a:gd name="connsiteY4" fmla="*/ 140688 h 409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937" h="409253">
                <a:moveTo>
                  <a:pt x="383682" y="409253"/>
                </a:moveTo>
                <a:cubicBezTo>
                  <a:pt x="278174" y="245663"/>
                  <a:pt x="172667" y="82073"/>
                  <a:pt x="108723" y="38378"/>
                </a:cubicBezTo>
                <a:cubicBezTo>
                  <a:pt x="44779" y="-5317"/>
                  <a:pt x="-1048" y="153477"/>
                  <a:pt x="18" y="147083"/>
                </a:cubicBezTo>
                <a:cubicBezTo>
                  <a:pt x="1084" y="140689"/>
                  <a:pt x="23464" y="1077"/>
                  <a:pt x="115117" y="11"/>
                </a:cubicBezTo>
                <a:cubicBezTo>
                  <a:pt x="206770" y="-1055"/>
                  <a:pt x="378353" y="69816"/>
                  <a:pt x="549937" y="140688"/>
                </a:cubicBezTo>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15" name="TextBox 14">
            <a:extLst>
              <a:ext uri="{FF2B5EF4-FFF2-40B4-BE49-F238E27FC236}">
                <a16:creationId xmlns:a16="http://schemas.microsoft.com/office/drawing/2014/main" id="{CF7676FB-EDD4-11D4-8599-06A0C7E75C34}"/>
              </a:ext>
            </a:extLst>
          </p:cNvPr>
          <p:cNvSpPr txBox="1"/>
          <p:nvPr/>
        </p:nvSpPr>
        <p:spPr>
          <a:xfrm>
            <a:off x="1565159" y="1138311"/>
            <a:ext cx="4572000" cy="369332"/>
          </a:xfrm>
          <a:prstGeom prst="rect">
            <a:avLst/>
          </a:prstGeom>
          <a:noFill/>
        </p:spPr>
        <p:txBody>
          <a:bodyPr wrap="square">
            <a:spAutoFit/>
          </a:bodyPr>
          <a:lstStyle/>
          <a:p>
            <a:pPr marL="0" indent="0">
              <a:buNone/>
            </a:pPr>
            <a:r>
              <a:rPr lang="en-US" dirty="0"/>
              <a:t>Option C:  Certificate Transparency</a:t>
            </a:r>
          </a:p>
        </p:txBody>
      </p:sp>
    </p:spTree>
    <p:extLst>
      <p:ext uri="{BB962C8B-B14F-4D97-AF65-F5344CB8AC3E}">
        <p14:creationId xmlns:p14="http://schemas.microsoft.com/office/powerpoint/2010/main" val="35389838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can we </a:t>
            </a:r>
            <a:r>
              <a:rPr lang="en-US" dirty="0" err="1"/>
              <a:t>maske</a:t>
            </a:r>
            <a:r>
              <a:rPr lang="en-US" dirty="0"/>
              <a:t> certificates better?</a:t>
            </a:r>
          </a:p>
        </p:txBody>
      </p:sp>
      <p:sp>
        <p:nvSpPr>
          <p:cNvPr id="3" name="Content Placeholder 2"/>
          <p:cNvSpPr>
            <a:spLocks noGrp="1"/>
          </p:cNvSpPr>
          <p:nvPr>
            <p:ph idx="1"/>
          </p:nvPr>
        </p:nvSpPr>
        <p:spPr>
          <a:xfrm>
            <a:off x="1467848" y="1192130"/>
            <a:ext cx="6248400" cy="3394472"/>
          </a:xfrm>
        </p:spPr>
        <p:txBody>
          <a:bodyPr/>
          <a:lstStyle/>
          <a:p>
            <a:pPr marL="0" indent="0">
              <a:buNone/>
            </a:pPr>
            <a:r>
              <a:rPr lang="en-US" dirty="0"/>
              <a:t>Option C:  Certificate Transparency</a:t>
            </a:r>
          </a:p>
          <a:p>
            <a:pPr marL="0" indent="0">
              <a:buNone/>
            </a:pPr>
            <a:endParaRPr lang="en-US" dirty="0"/>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C443496E-0796-C949-8A10-1E27FDF99F05}"/>
              </a:ext>
            </a:extLst>
          </p:cNvPr>
          <p:cNvPicPr>
            <a:picLocks noChangeAspect="1"/>
          </p:cNvPicPr>
          <p:nvPr/>
        </p:nvPicPr>
        <p:blipFill>
          <a:blip r:embed="rId2"/>
          <a:stretch>
            <a:fillRect/>
          </a:stretch>
        </p:blipFill>
        <p:spPr>
          <a:xfrm>
            <a:off x="2557762" y="1699326"/>
            <a:ext cx="2847557" cy="3098876"/>
          </a:xfrm>
          <a:prstGeom prst="rect">
            <a:avLst/>
          </a:prstGeom>
        </p:spPr>
      </p:pic>
      <p:sp>
        <p:nvSpPr>
          <p:cNvPr id="4" name="TextBox 3">
            <a:extLst>
              <a:ext uri="{FF2B5EF4-FFF2-40B4-BE49-F238E27FC236}">
                <a16:creationId xmlns:a16="http://schemas.microsoft.com/office/drawing/2014/main" id="{61C75A21-EE12-E34D-A02D-24563025E770}"/>
              </a:ext>
            </a:extLst>
          </p:cNvPr>
          <p:cNvSpPr txBox="1"/>
          <p:nvPr/>
        </p:nvSpPr>
        <p:spPr>
          <a:xfrm rot="21030477">
            <a:off x="1452304" y="2467841"/>
            <a:ext cx="6395216" cy="1338828"/>
          </a:xfrm>
          <a:prstGeom prst="rect">
            <a:avLst/>
          </a:prstGeom>
          <a:noFill/>
        </p:spPr>
        <p:txBody>
          <a:bodyPr wrap="square" rtlCol="0">
            <a:spAutoFit/>
          </a:bodyPr>
          <a:lstStyle/>
          <a:p>
            <a:r>
              <a:rPr lang="en-AU" sz="1350" dirty="0">
                <a:latin typeface="AhnbergHand" pitchFamily="2" charset="0"/>
              </a:rPr>
              <a:t>Its just so broken</a:t>
            </a:r>
          </a:p>
          <a:p>
            <a:r>
              <a:rPr lang="en-AU" sz="1350" dirty="0">
                <a:latin typeface="AhnbergHand" pitchFamily="2" charset="0"/>
              </a:rPr>
              <a:t>These transparency logs are a case of same week service in a millisecond world -- Assuming anyone looks in the first place!</a:t>
            </a:r>
          </a:p>
          <a:p>
            <a:endParaRPr lang="en-AU" sz="1350" dirty="0">
              <a:latin typeface="AhnbergHand" pitchFamily="2" charset="0"/>
            </a:endParaRPr>
          </a:p>
          <a:p>
            <a:endParaRPr lang="en-AU" sz="1350" dirty="0">
              <a:latin typeface="AhnbergHand" pitchFamily="2" charset="0"/>
            </a:endParaRPr>
          </a:p>
          <a:p>
            <a:r>
              <a:rPr lang="en-AU" sz="1350" dirty="0">
                <a:solidFill>
                  <a:srgbClr val="FF0000"/>
                </a:solidFill>
                <a:latin typeface="AhnbergHand" pitchFamily="2" charset="0"/>
              </a:rPr>
              <a:t>Cert Transparency is probably worse than a placebo!</a:t>
            </a:r>
          </a:p>
        </p:txBody>
      </p:sp>
    </p:spTree>
    <p:extLst>
      <p:ext uri="{BB962C8B-B14F-4D97-AF65-F5344CB8AC3E}">
        <p14:creationId xmlns:p14="http://schemas.microsoft.com/office/powerpoint/2010/main" val="3562065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can we make certificates better?</a:t>
            </a:r>
          </a:p>
        </p:txBody>
      </p:sp>
      <p:sp>
        <p:nvSpPr>
          <p:cNvPr id="3" name="Content Placeholder 2"/>
          <p:cNvSpPr>
            <a:spLocks noGrp="1"/>
          </p:cNvSpPr>
          <p:nvPr>
            <p:ph idx="1"/>
          </p:nvPr>
        </p:nvSpPr>
        <p:spPr/>
        <p:txBody>
          <a:bodyPr/>
          <a:lstStyle/>
          <a:p>
            <a:pPr marL="0" indent="0">
              <a:buNone/>
            </a:pPr>
            <a:r>
              <a:rPr lang="en-US" dirty="0"/>
              <a:t>Option D:  Use the DNS!</a:t>
            </a:r>
          </a:p>
          <a:p>
            <a:pPr marL="0" indent="0">
              <a:buNone/>
            </a:pPr>
            <a:endParaRPr lang="en-US" dirty="0"/>
          </a:p>
          <a:p>
            <a:pPr marL="0" indent="0">
              <a:buNone/>
            </a:pPr>
            <a:endParaRPr lang="en-US" dirty="0"/>
          </a:p>
          <a:p>
            <a:pPr marL="0" indent="0">
              <a:buNone/>
            </a:pP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7463" y="2166343"/>
            <a:ext cx="4029075" cy="2466975"/>
          </a:xfrm>
          <a:prstGeom prst="rect">
            <a:avLst/>
          </a:prstGeom>
        </p:spPr>
      </p:pic>
      <p:sp>
        <p:nvSpPr>
          <p:cNvPr id="7" name="TextBox 6"/>
          <p:cNvSpPr txBox="1"/>
          <p:nvPr/>
        </p:nvSpPr>
        <p:spPr>
          <a:xfrm>
            <a:off x="6333688" y="4878863"/>
            <a:ext cx="1646605" cy="230832"/>
          </a:xfrm>
          <a:prstGeom prst="rect">
            <a:avLst/>
          </a:prstGeom>
          <a:noFill/>
        </p:spPr>
        <p:txBody>
          <a:bodyPr wrap="none" rtlCol="0">
            <a:spAutoFit/>
          </a:bodyPr>
          <a:lstStyle/>
          <a:p>
            <a:r>
              <a:rPr lang="en-US" sz="900" dirty="0" err="1"/>
              <a:t>www.cafepress.com</a:t>
            </a:r>
            <a:r>
              <a:rPr lang="en-US" sz="900" dirty="0"/>
              <a:t>/</a:t>
            </a:r>
            <a:r>
              <a:rPr lang="en-US" sz="900" dirty="0" err="1"/>
              <a:t>nxdomain</a:t>
            </a:r>
            <a:endParaRPr lang="en-US" sz="900" dirty="0"/>
          </a:p>
        </p:txBody>
      </p:sp>
      <p:sp>
        <p:nvSpPr>
          <p:cNvPr id="4" name="Rectangle 3">
            <a:extLst>
              <a:ext uri="{FF2B5EF4-FFF2-40B4-BE49-F238E27FC236}">
                <a16:creationId xmlns:a16="http://schemas.microsoft.com/office/drawing/2014/main" id="{36B04404-9D49-4D46-ABE2-C8D01AC86AE3}"/>
              </a:ext>
            </a:extLst>
          </p:cNvPr>
          <p:cNvSpPr/>
          <p:nvPr/>
        </p:nvSpPr>
        <p:spPr>
          <a:xfrm>
            <a:off x="3936792" y="3350302"/>
            <a:ext cx="1455920" cy="3316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3903401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Seriously? The DNS?</a:t>
            </a:r>
          </a:p>
        </p:txBody>
      </p:sp>
      <p:sp>
        <p:nvSpPr>
          <p:cNvPr id="3" name="Content Placeholder 2"/>
          <p:cNvSpPr>
            <a:spLocks noGrp="1"/>
          </p:cNvSpPr>
          <p:nvPr>
            <p:ph idx="1"/>
          </p:nvPr>
        </p:nvSpPr>
        <p:spPr/>
        <p:txBody>
          <a:bodyPr>
            <a:normAutofit/>
          </a:bodyPr>
          <a:lstStyle/>
          <a:p>
            <a:pPr marL="0" indent="0">
              <a:buNone/>
            </a:pPr>
            <a:r>
              <a:rPr lang="en-US" dirty="0"/>
              <a:t>Where better to find out the public key associated with a DNS-named service than to look it up in the DNS?</a:t>
            </a:r>
          </a:p>
          <a:p>
            <a:pPr lvl="1"/>
            <a:r>
              <a:rPr lang="en-US" dirty="0"/>
              <a:t>Why not query the DNS for the HSTS record?</a:t>
            </a:r>
          </a:p>
          <a:p>
            <a:pPr lvl="1"/>
            <a:r>
              <a:rPr lang="en-US" dirty="0"/>
              <a:t>Why not query the DNS for the issuer CA?</a:t>
            </a:r>
          </a:p>
          <a:p>
            <a:pPr lvl="1"/>
            <a:r>
              <a:rPr lang="en-US" dirty="0"/>
              <a:t>Why not query the DNS for the hash of the domain name cert?</a:t>
            </a:r>
          </a:p>
          <a:p>
            <a:pPr lvl="1"/>
            <a:r>
              <a:rPr lang="en-US" dirty="0"/>
              <a:t>Why not query the DNS for the hash of the domain name public key? </a:t>
            </a:r>
          </a:p>
          <a:p>
            <a:pPr lvl="1"/>
            <a:endParaRPr lang="en-US" dirty="0"/>
          </a:p>
        </p:txBody>
      </p:sp>
    </p:spTree>
    <p:extLst>
      <p:ext uri="{BB962C8B-B14F-4D97-AF65-F5344CB8AC3E}">
        <p14:creationId xmlns:p14="http://schemas.microsoft.com/office/powerpoint/2010/main" val="541651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Seriously? The DNS?</a:t>
            </a:r>
          </a:p>
        </p:txBody>
      </p:sp>
      <p:sp>
        <p:nvSpPr>
          <p:cNvPr id="3" name="Content Placeholder 2"/>
          <p:cNvSpPr>
            <a:spLocks noGrp="1"/>
          </p:cNvSpPr>
          <p:nvPr>
            <p:ph idx="1"/>
          </p:nvPr>
        </p:nvSpPr>
        <p:spPr/>
        <p:txBody>
          <a:bodyPr>
            <a:normAutofit/>
          </a:bodyPr>
          <a:lstStyle/>
          <a:p>
            <a:pPr marL="0" indent="0">
              <a:buNone/>
            </a:pPr>
            <a:r>
              <a:rPr lang="en-US" dirty="0"/>
              <a:t>Where better to find out the public key associated with a DNS-named service than to look it up in the DNS?</a:t>
            </a:r>
          </a:p>
          <a:p>
            <a:pPr lvl="1"/>
            <a:r>
              <a:rPr lang="en-US" dirty="0"/>
              <a:t>Why not query the DNS for the HSTS record?</a:t>
            </a:r>
          </a:p>
          <a:p>
            <a:pPr lvl="1"/>
            <a:r>
              <a:rPr lang="en-US" dirty="0"/>
              <a:t>Why not query the DNS for the issuer CA?</a:t>
            </a:r>
          </a:p>
          <a:p>
            <a:pPr lvl="1"/>
            <a:r>
              <a:rPr lang="en-US" dirty="0"/>
              <a:t>Why not query the DNS for the hash of the domain name cert?</a:t>
            </a:r>
          </a:p>
          <a:p>
            <a:pPr lvl="1"/>
            <a:r>
              <a:rPr lang="en-US" dirty="0"/>
              <a:t>Why not query the DNS for the hash of the domain name public key? </a:t>
            </a:r>
          </a:p>
          <a:p>
            <a:pPr lvl="1"/>
            <a:endParaRPr lang="en-US" dirty="0"/>
          </a:p>
        </p:txBody>
      </p:sp>
      <p:sp>
        <p:nvSpPr>
          <p:cNvPr id="4" name="TextBox 3"/>
          <p:cNvSpPr txBox="1"/>
          <p:nvPr/>
        </p:nvSpPr>
        <p:spPr>
          <a:xfrm rot="20187315">
            <a:off x="1861391" y="2569076"/>
            <a:ext cx="4264309" cy="461665"/>
          </a:xfrm>
          <a:prstGeom prst="rect">
            <a:avLst/>
          </a:prstGeom>
          <a:solidFill>
            <a:schemeClr val="bg1"/>
          </a:solidFill>
        </p:spPr>
        <p:txBody>
          <a:bodyPr wrap="none" rtlCol="0">
            <a:spAutoFit/>
          </a:bodyPr>
          <a:lstStyle/>
          <a:p>
            <a:r>
              <a:rPr lang="en-US" sz="2400" dirty="0">
                <a:solidFill>
                  <a:schemeClr val="accent2">
                    <a:lumMod val="50000"/>
                  </a:schemeClr>
                </a:solidFill>
                <a:latin typeface="AhnbergHand" charset="0"/>
                <a:ea typeface="AhnbergHand" charset="0"/>
                <a:cs typeface="AhnbergHand" charset="0"/>
              </a:rPr>
              <a:t>Who needs CA’s anyway?</a:t>
            </a:r>
          </a:p>
        </p:txBody>
      </p:sp>
      <p:sp>
        <p:nvSpPr>
          <p:cNvPr id="5" name="Freeform 4"/>
          <p:cNvSpPr/>
          <p:nvPr/>
        </p:nvSpPr>
        <p:spPr>
          <a:xfrm>
            <a:off x="3422301" y="2965056"/>
            <a:ext cx="5692045" cy="978293"/>
          </a:xfrm>
          <a:custGeom>
            <a:avLst/>
            <a:gdLst>
              <a:gd name="connsiteX0" fmla="*/ 3409054 w 7589393"/>
              <a:gd name="connsiteY0" fmla="*/ 201335 h 1304390"/>
              <a:gd name="connsiteX1" fmla="*/ 1152415 w 7589393"/>
              <a:gd name="connsiteY1" fmla="*/ 125834 h 1304390"/>
              <a:gd name="connsiteX2" fmla="*/ 36679 w 7589393"/>
              <a:gd name="connsiteY2" fmla="*/ 587229 h 1304390"/>
              <a:gd name="connsiteX3" fmla="*/ 2435931 w 7589393"/>
              <a:gd name="connsiteY3" fmla="*/ 1283515 h 1304390"/>
              <a:gd name="connsiteX4" fmla="*/ 5229465 w 7589393"/>
              <a:gd name="connsiteY4" fmla="*/ 1115735 h 1304390"/>
              <a:gd name="connsiteX5" fmla="*/ 7024709 w 7589393"/>
              <a:gd name="connsiteY5" fmla="*/ 1048623 h 1304390"/>
              <a:gd name="connsiteX6" fmla="*/ 7536437 w 7589393"/>
              <a:gd name="connsiteY6" fmla="*/ 209724 h 1304390"/>
              <a:gd name="connsiteX7" fmla="*/ 5942529 w 7589393"/>
              <a:gd name="connsiteY7" fmla="*/ 117445 h 1304390"/>
              <a:gd name="connsiteX8" fmla="*/ 3836892 w 7589393"/>
              <a:gd name="connsiteY8" fmla="*/ 0 h 130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89393" h="1304390">
                <a:moveTo>
                  <a:pt x="3409054" y="201335"/>
                </a:moveTo>
                <a:cubicBezTo>
                  <a:pt x="2561766" y="131426"/>
                  <a:pt x="1714478" y="61518"/>
                  <a:pt x="1152415" y="125834"/>
                </a:cubicBezTo>
                <a:cubicBezTo>
                  <a:pt x="590352" y="190150"/>
                  <a:pt x="-177240" y="394282"/>
                  <a:pt x="36679" y="587229"/>
                </a:cubicBezTo>
                <a:cubicBezTo>
                  <a:pt x="250598" y="780176"/>
                  <a:pt x="1570467" y="1195431"/>
                  <a:pt x="2435931" y="1283515"/>
                </a:cubicBezTo>
                <a:cubicBezTo>
                  <a:pt x="3301395" y="1371599"/>
                  <a:pt x="4464669" y="1154884"/>
                  <a:pt x="5229465" y="1115735"/>
                </a:cubicBezTo>
                <a:cubicBezTo>
                  <a:pt x="5994261" y="1076586"/>
                  <a:pt x="6640214" y="1199625"/>
                  <a:pt x="7024709" y="1048623"/>
                </a:cubicBezTo>
                <a:cubicBezTo>
                  <a:pt x="7409204" y="897621"/>
                  <a:pt x="7716800" y="364920"/>
                  <a:pt x="7536437" y="209724"/>
                </a:cubicBezTo>
                <a:cubicBezTo>
                  <a:pt x="7356074" y="54528"/>
                  <a:pt x="5942529" y="117445"/>
                  <a:pt x="5942529" y="117445"/>
                </a:cubicBezTo>
                <a:lnTo>
                  <a:pt x="3836892" y="0"/>
                </a:lnTo>
              </a:path>
            </a:pathLst>
          </a:custGeom>
          <a:noFill/>
          <a:ln w="3810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2506597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DANE</a:t>
            </a:r>
          </a:p>
        </p:txBody>
      </p:sp>
      <p:sp>
        <p:nvSpPr>
          <p:cNvPr id="3" name="Content Placeholder 2"/>
          <p:cNvSpPr>
            <a:spLocks noGrp="1"/>
          </p:cNvSpPr>
          <p:nvPr>
            <p:ph idx="1"/>
          </p:nvPr>
        </p:nvSpPr>
        <p:spPr/>
        <p:txBody>
          <a:bodyPr/>
          <a:lstStyle/>
          <a:p>
            <a:r>
              <a:rPr lang="en-US" dirty="0"/>
              <a:t>Using the DNS to associated domain name public key certificates with domain name</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5179"/>
          <a:stretch/>
        </p:blipFill>
        <p:spPr>
          <a:xfrm>
            <a:off x="2600325" y="2248721"/>
            <a:ext cx="3541103" cy="2639070"/>
          </a:xfrm>
          <a:prstGeom prst="rect">
            <a:avLst/>
          </a:prstGeom>
        </p:spPr>
      </p:pic>
      <p:sp>
        <p:nvSpPr>
          <p:cNvPr id="5" name="TextBox 4"/>
          <p:cNvSpPr txBox="1"/>
          <p:nvPr/>
        </p:nvSpPr>
        <p:spPr>
          <a:xfrm rot="20704521">
            <a:off x="2825996" y="3528655"/>
            <a:ext cx="3369833" cy="300082"/>
          </a:xfrm>
          <a:prstGeom prst="rect">
            <a:avLst/>
          </a:prstGeom>
          <a:solidFill>
            <a:schemeClr val="bg1"/>
          </a:solidFill>
        </p:spPr>
        <p:txBody>
          <a:bodyPr wrap="none" rtlCol="0">
            <a:spAutoFit/>
          </a:bodyPr>
          <a:lstStyle/>
          <a:p>
            <a:r>
              <a:rPr lang="en-US" sz="1350" dirty="0">
                <a:solidFill>
                  <a:schemeClr val="accent6">
                    <a:lumMod val="50000"/>
                  </a:schemeClr>
                </a:solidFill>
                <a:latin typeface="AhnbergHand" charset="0"/>
                <a:ea typeface="AhnbergHand" charset="0"/>
                <a:cs typeface="AhnbergHand" charset="0"/>
              </a:rPr>
              <a:t>RFC6698 -- You should read this!</a:t>
            </a:r>
          </a:p>
        </p:txBody>
      </p:sp>
    </p:spTree>
    <p:extLst>
      <p:ext uri="{BB962C8B-B14F-4D97-AF65-F5344CB8AC3E}">
        <p14:creationId xmlns:p14="http://schemas.microsoft.com/office/powerpoint/2010/main" val="15248528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TLS with DANE</a:t>
            </a:r>
          </a:p>
        </p:txBody>
      </p:sp>
      <p:sp>
        <p:nvSpPr>
          <p:cNvPr id="3" name="Content Placeholder 2"/>
          <p:cNvSpPr>
            <a:spLocks noGrp="1"/>
          </p:cNvSpPr>
          <p:nvPr>
            <p:ph idx="1"/>
          </p:nvPr>
        </p:nvSpPr>
        <p:spPr/>
        <p:txBody>
          <a:bodyPr/>
          <a:lstStyle/>
          <a:p>
            <a:r>
              <a:rPr lang="en-US" dirty="0"/>
              <a:t>Client receives server cert in Server Hello</a:t>
            </a:r>
          </a:p>
          <a:p>
            <a:pPr lvl="1"/>
            <a:r>
              <a:rPr lang="en-US" i="1" dirty="0"/>
              <a:t>Client lookups the DNS for the TLSA Resource Record of the domain name</a:t>
            </a:r>
          </a:p>
          <a:p>
            <a:pPr lvl="1"/>
            <a:r>
              <a:rPr lang="en-US" i="1" dirty="0"/>
              <a:t>Client validates the presented certificate against the TLSA RR</a:t>
            </a:r>
          </a:p>
          <a:p>
            <a:r>
              <a:rPr lang="en-US" dirty="0"/>
              <a:t>Client performs Client Key exchange</a:t>
            </a:r>
          </a:p>
        </p:txBody>
      </p:sp>
    </p:spTree>
    <p:extLst>
      <p:ext uri="{BB962C8B-B14F-4D97-AF65-F5344CB8AC3E}">
        <p14:creationId xmlns:p14="http://schemas.microsoft.com/office/powerpoint/2010/main" val="13027754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TLS Connections</a:t>
            </a:r>
          </a:p>
        </p:txBody>
      </p:sp>
      <p:pic>
        <p:nvPicPr>
          <p:cNvPr id="4" name="Content Placeholder 3"/>
          <p:cNvPicPr>
            <a:picLocks noGrp="1" noChangeAspect="1"/>
          </p:cNvPicPr>
          <p:nvPr>
            <p:ph idx="1"/>
          </p:nvPr>
        </p:nvPicPr>
        <p:blipFill>
          <a:blip r:embed="rId2"/>
          <a:stretch>
            <a:fillRect/>
          </a:stretch>
        </p:blipFill>
        <p:spPr>
          <a:xfrm>
            <a:off x="3541634" y="1356030"/>
            <a:ext cx="4764366" cy="3263504"/>
          </a:xfrm>
          <a:prstGeom prst="rect">
            <a:avLst/>
          </a:prstGeom>
        </p:spPr>
      </p:pic>
      <p:sp>
        <p:nvSpPr>
          <p:cNvPr id="5" name="Rectangle 4"/>
          <p:cNvSpPr/>
          <p:nvPr/>
        </p:nvSpPr>
        <p:spPr>
          <a:xfrm>
            <a:off x="6055516" y="4947293"/>
            <a:ext cx="2002471" cy="219291"/>
          </a:xfrm>
          <a:prstGeom prst="rect">
            <a:avLst/>
          </a:prstGeom>
        </p:spPr>
        <p:txBody>
          <a:bodyPr wrap="none">
            <a:spAutoFit/>
          </a:bodyPr>
          <a:lstStyle/>
          <a:p>
            <a:r>
              <a:rPr lang="en-US" sz="825" dirty="0"/>
              <a:t>https://</a:t>
            </a:r>
            <a:r>
              <a:rPr lang="en-US" sz="825" dirty="0" err="1"/>
              <a:t>rhsecurity.wordpress.com</a:t>
            </a:r>
            <a:r>
              <a:rPr lang="en-US" sz="825" dirty="0"/>
              <a:t>/tag/</a:t>
            </a:r>
            <a:r>
              <a:rPr lang="en-US" sz="825" dirty="0" err="1"/>
              <a:t>tls</a:t>
            </a:r>
            <a:r>
              <a:rPr lang="en-US" sz="825" dirty="0"/>
              <a:t>/</a:t>
            </a:r>
          </a:p>
        </p:txBody>
      </p:sp>
      <p:sp>
        <p:nvSpPr>
          <p:cNvPr id="8" name="TextBox 7"/>
          <p:cNvSpPr txBox="1"/>
          <p:nvPr/>
        </p:nvSpPr>
        <p:spPr>
          <a:xfrm rot="20991988">
            <a:off x="3810241" y="2098478"/>
            <a:ext cx="1154483" cy="507831"/>
          </a:xfrm>
          <a:prstGeom prst="rect">
            <a:avLst/>
          </a:prstGeom>
          <a:noFill/>
        </p:spPr>
        <p:txBody>
          <a:bodyPr wrap="none" rtlCol="0">
            <a:spAutoFit/>
          </a:bodyPr>
          <a:lstStyle/>
          <a:p>
            <a:pPr algn="ctr"/>
            <a:r>
              <a:rPr lang="en-US" sz="1350" dirty="0">
                <a:latin typeface="AhnbergHand" charset="0"/>
                <a:ea typeface="AhnbergHand" charset="0"/>
                <a:cs typeface="AhnbergHand" charset="0"/>
              </a:rPr>
              <a:t>Public Key</a:t>
            </a:r>
          </a:p>
          <a:p>
            <a:pPr algn="ctr"/>
            <a:r>
              <a:rPr lang="en-US" sz="1350" dirty="0">
                <a:latin typeface="AhnbergHand" charset="0"/>
                <a:ea typeface="AhnbergHand" charset="0"/>
                <a:cs typeface="AhnbergHand" charset="0"/>
              </a:rPr>
              <a:t>Cert</a:t>
            </a:r>
          </a:p>
        </p:txBody>
      </p:sp>
      <p:sp>
        <p:nvSpPr>
          <p:cNvPr id="9" name="TextBox 8"/>
          <p:cNvSpPr txBox="1"/>
          <p:nvPr/>
        </p:nvSpPr>
        <p:spPr>
          <a:xfrm>
            <a:off x="3060144" y="1173523"/>
            <a:ext cx="1215397" cy="300082"/>
          </a:xfrm>
          <a:prstGeom prst="rect">
            <a:avLst/>
          </a:prstGeom>
          <a:noFill/>
        </p:spPr>
        <p:txBody>
          <a:bodyPr wrap="none" rtlCol="0">
            <a:spAutoFit/>
          </a:bodyPr>
          <a:lstStyle/>
          <a:p>
            <a:r>
              <a:rPr lang="en-US" sz="1350">
                <a:latin typeface="AhnbergHand" charset="0"/>
                <a:ea typeface="AhnbergHand" charset="0"/>
                <a:cs typeface="AhnbergHand" charset="0"/>
              </a:rPr>
              <a:t>DNS Name</a:t>
            </a:r>
            <a:endParaRPr lang="en-US" sz="1350" dirty="0">
              <a:latin typeface="AhnbergHand" charset="0"/>
              <a:ea typeface="AhnbergHand" charset="0"/>
              <a:cs typeface="AhnbergHand" charset="0"/>
            </a:endParaRPr>
          </a:p>
        </p:txBody>
      </p:sp>
      <p:sp>
        <p:nvSpPr>
          <p:cNvPr id="10" name="Freeform 9"/>
          <p:cNvSpPr/>
          <p:nvPr/>
        </p:nvSpPr>
        <p:spPr>
          <a:xfrm>
            <a:off x="3407455" y="1483702"/>
            <a:ext cx="522356" cy="309929"/>
          </a:xfrm>
          <a:custGeom>
            <a:avLst/>
            <a:gdLst>
              <a:gd name="connsiteX0" fmla="*/ 286635 w 696474"/>
              <a:gd name="connsiteY0" fmla="*/ 0 h 413239"/>
              <a:gd name="connsiteX1" fmla="*/ 14073 w 696474"/>
              <a:gd name="connsiteY1" fmla="*/ 228600 h 413239"/>
              <a:gd name="connsiteX2" fmla="*/ 673496 w 696474"/>
              <a:gd name="connsiteY2" fmla="*/ 307731 h 413239"/>
              <a:gd name="connsiteX3" fmla="*/ 559196 w 696474"/>
              <a:gd name="connsiteY3" fmla="*/ 175846 h 413239"/>
              <a:gd name="connsiteX4" fmla="*/ 691081 w 696474"/>
              <a:gd name="connsiteY4" fmla="*/ 316523 h 413239"/>
              <a:gd name="connsiteX5" fmla="*/ 541612 w 696474"/>
              <a:gd name="connsiteY5" fmla="*/ 413239 h 41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474" h="413239">
                <a:moveTo>
                  <a:pt x="286635" y="0"/>
                </a:moveTo>
                <a:cubicBezTo>
                  <a:pt x="118115" y="88656"/>
                  <a:pt x="-50404" y="177312"/>
                  <a:pt x="14073" y="228600"/>
                </a:cubicBezTo>
                <a:cubicBezTo>
                  <a:pt x="78550" y="279888"/>
                  <a:pt x="582642" y="316523"/>
                  <a:pt x="673496" y="307731"/>
                </a:cubicBezTo>
                <a:cubicBezTo>
                  <a:pt x="764350" y="298939"/>
                  <a:pt x="556265" y="174381"/>
                  <a:pt x="559196" y="175846"/>
                </a:cubicBezTo>
                <a:cubicBezTo>
                  <a:pt x="562127" y="177311"/>
                  <a:pt x="694012" y="276958"/>
                  <a:pt x="691081" y="316523"/>
                </a:cubicBezTo>
                <a:cubicBezTo>
                  <a:pt x="688150" y="356088"/>
                  <a:pt x="541612" y="413239"/>
                  <a:pt x="541612" y="413239"/>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Freeform 10"/>
          <p:cNvSpPr/>
          <p:nvPr/>
        </p:nvSpPr>
        <p:spPr>
          <a:xfrm>
            <a:off x="2461847" y="1450732"/>
            <a:ext cx="982540" cy="418649"/>
          </a:xfrm>
          <a:custGeom>
            <a:avLst/>
            <a:gdLst>
              <a:gd name="connsiteX0" fmla="*/ 1310053 w 1310053"/>
              <a:gd name="connsiteY0" fmla="*/ 0 h 558199"/>
              <a:gd name="connsiteX1" fmla="*/ 1002323 w 1310053"/>
              <a:gd name="connsiteY1" fmla="*/ 211015 h 558199"/>
              <a:gd name="connsiteX2" fmla="*/ 193430 w 1310053"/>
              <a:gd name="connsiteY2" fmla="*/ 254977 h 558199"/>
              <a:gd name="connsiteX3" fmla="*/ 105507 w 1310053"/>
              <a:gd name="connsiteY3" fmla="*/ 553915 h 558199"/>
              <a:gd name="connsiteX4" fmla="*/ 228600 w 1310053"/>
              <a:gd name="connsiteY4" fmla="*/ 439615 h 558199"/>
              <a:gd name="connsiteX5" fmla="*/ 105507 w 1310053"/>
              <a:gd name="connsiteY5" fmla="*/ 553915 h 558199"/>
              <a:gd name="connsiteX6" fmla="*/ 0 w 1310053"/>
              <a:gd name="connsiteY6" fmla="*/ 483577 h 55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0053" h="558199">
                <a:moveTo>
                  <a:pt x="1310053" y="0"/>
                </a:moveTo>
                <a:cubicBezTo>
                  <a:pt x="1249240" y="84259"/>
                  <a:pt x="1188427" y="168519"/>
                  <a:pt x="1002323" y="211015"/>
                </a:cubicBezTo>
                <a:cubicBezTo>
                  <a:pt x="816219" y="253511"/>
                  <a:pt x="342899" y="197827"/>
                  <a:pt x="193430" y="254977"/>
                </a:cubicBezTo>
                <a:cubicBezTo>
                  <a:pt x="43961" y="312127"/>
                  <a:pt x="99645" y="523142"/>
                  <a:pt x="105507" y="553915"/>
                </a:cubicBezTo>
                <a:cubicBezTo>
                  <a:pt x="111369" y="584688"/>
                  <a:pt x="228600" y="439615"/>
                  <a:pt x="228600" y="439615"/>
                </a:cubicBezTo>
                <a:cubicBezTo>
                  <a:pt x="228600" y="439615"/>
                  <a:pt x="143607" y="546588"/>
                  <a:pt x="105507" y="553915"/>
                </a:cubicBezTo>
                <a:cubicBezTo>
                  <a:pt x="67407" y="561242"/>
                  <a:pt x="33703" y="522409"/>
                  <a:pt x="0" y="483577"/>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Box 11"/>
          <p:cNvSpPr txBox="1"/>
          <p:nvPr/>
        </p:nvSpPr>
        <p:spPr>
          <a:xfrm>
            <a:off x="1556341" y="1894302"/>
            <a:ext cx="1845377" cy="300082"/>
          </a:xfrm>
          <a:prstGeom prst="rect">
            <a:avLst/>
          </a:prstGeom>
          <a:noFill/>
        </p:spPr>
        <p:txBody>
          <a:bodyPr wrap="none" rtlCol="0">
            <a:spAutoFit/>
          </a:bodyPr>
          <a:lstStyle/>
          <a:p>
            <a:r>
              <a:rPr lang="en-US" sz="1350" dirty="0">
                <a:latin typeface="AhnbergHand" charset="0"/>
                <a:ea typeface="AhnbergHand" charset="0"/>
                <a:cs typeface="AhnbergHand" charset="0"/>
              </a:rPr>
              <a:t>DNS TLSA query</a:t>
            </a:r>
          </a:p>
        </p:txBody>
      </p:sp>
      <p:sp>
        <p:nvSpPr>
          <p:cNvPr id="14" name="Freeform 13"/>
          <p:cNvSpPr/>
          <p:nvPr/>
        </p:nvSpPr>
        <p:spPr>
          <a:xfrm>
            <a:off x="2301515" y="2183235"/>
            <a:ext cx="1547910" cy="257961"/>
          </a:xfrm>
          <a:custGeom>
            <a:avLst/>
            <a:gdLst>
              <a:gd name="connsiteX0" fmla="*/ 32443 w 2063880"/>
              <a:gd name="connsiteY0" fmla="*/ 0 h 343948"/>
              <a:gd name="connsiteX1" fmla="*/ 133111 w 2063880"/>
              <a:gd name="connsiteY1" fmla="*/ 285226 h 343948"/>
              <a:gd name="connsiteX2" fmla="*/ 1097845 w 2063880"/>
              <a:gd name="connsiteY2" fmla="*/ 243281 h 343948"/>
              <a:gd name="connsiteX3" fmla="*/ 2045801 w 2063880"/>
              <a:gd name="connsiteY3" fmla="*/ 276837 h 343948"/>
              <a:gd name="connsiteX4" fmla="*/ 1743797 w 2063880"/>
              <a:gd name="connsiteY4" fmla="*/ 142613 h 343948"/>
              <a:gd name="connsiteX5" fmla="*/ 2037412 w 2063880"/>
              <a:gd name="connsiteY5" fmla="*/ 285226 h 343948"/>
              <a:gd name="connsiteX6" fmla="*/ 1836076 w 2063880"/>
              <a:gd name="connsiteY6" fmla="*/ 343948 h 34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880" h="343948">
                <a:moveTo>
                  <a:pt x="32443" y="0"/>
                </a:moveTo>
                <a:cubicBezTo>
                  <a:pt x="-6007" y="122339"/>
                  <a:pt x="-44456" y="244679"/>
                  <a:pt x="133111" y="285226"/>
                </a:cubicBezTo>
                <a:cubicBezTo>
                  <a:pt x="310678" y="325773"/>
                  <a:pt x="779063" y="244679"/>
                  <a:pt x="1097845" y="243281"/>
                </a:cubicBezTo>
                <a:cubicBezTo>
                  <a:pt x="1416627" y="241883"/>
                  <a:pt x="1938142" y="293615"/>
                  <a:pt x="2045801" y="276837"/>
                </a:cubicBezTo>
                <a:cubicBezTo>
                  <a:pt x="2153460" y="260059"/>
                  <a:pt x="1745195" y="141215"/>
                  <a:pt x="1743797" y="142613"/>
                </a:cubicBezTo>
                <a:cubicBezTo>
                  <a:pt x="1742399" y="144011"/>
                  <a:pt x="2022032" y="251670"/>
                  <a:pt x="2037412" y="285226"/>
                </a:cubicBezTo>
                <a:cubicBezTo>
                  <a:pt x="2052792" y="318782"/>
                  <a:pt x="1944434" y="331365"/>
                  <a:pt x="1836076" y="343948"/>
                </a:cubicBezTo>
              </a:path>
            </a:pathLst>
          </a:custGeom>
          <a:noFill/>
          <a:ln w="28575">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5" name="Freeform 14"/>
          <p:cNvSpPr/>
          <p:nvPr/>
        </p:nvSpPr>
        <p:spPr>
          <a:xfrm>
            <a:off x="2155971" y="2157016"/>
            <a:ext cx="283129" cy="145763"/>
          </a:xfrm>
          <a:custGeom>
            <a:avLst/>
            <a:gdLst>
              <a:gd name="connsiteX0" fmla="*/ 0 w 377505"/>
              <a:gd name="connsiteY0" fmla="*/ 194351 h 194351"/>
              <a:gd name="connsiteX1" fmla="*/ 192947 w 377505"/>
              <a:gd name="connsiteY1" fmla="*/ 1404 h 194351"/>
              <a:gd name="connsiteX2" fmla="*/ 377505 w 377505"/>
              <a:gd name="connsiteY2" fmla="*/ 102072 h 194351"/>
            </a:gdLst>
            <a:ahLst/>
            <a:cxnLst>
              <a:cxn ang="0">
                <a:pos x="connsiteX0" y="connsiteY0"/>
              </a:cxn>
              <a:cxn ang="0">
                <a:pos x="connsiteX1" y="connsiteY1"/>
              </a:cxn>
              <a:cxn ang="0">
                <a:pos x="connsiteX2" y="connsiteY2"/>
              </a:cxn>
            </a:cxnLst>
            <a:rect l="l" t="t" r="r" b="b"/>
            <a:pathLst>
              <a:path w="377505" h="194351">
                <a:moveTo>
                  <a:pt x="0" y="194351"/>
                </a:moveTo>
                <a:cubicBezTo>
                  <a:pt x="65015" y="105567"/>
                  <a:pt x="130030" y="16784"/>
                  <a:pt x="192947" y="1404"/>
                </a:cubicBezTo>
                <a:cubicBezTo>
                  <a:pt x="255865" y="-13976"/>
                  <a:pt x="377505" y="102072"/>
                  <a:pt x="377505" y="102072"/>
                </a:cubicBezTo>
              </a:path>
            </a:pathLst>
          </a:custGeom>
          <a:noFill/>
          <a:ln w="28575">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7" name="Freeform 16"/>
          <p:cNvSpPr/>
          <p:nvPr/>
        </p:nvSpPr>
        <p:spPr>
          <a:xfrm>
            <a:off x="5143794" y="2394647"/>
            <a:ext cx="1024075" cy="191260"/>
          </a:xfrm>
          <a:custGeom>
            <a:avLst/>
            <a:gdLst>
              <a:gd name="connsiteX0" fmla="*/ 143619 w 1365433"/>
              <a:gd name="connsiteY0" fmla="*/ 187901 h 255013"/>
              <a:gd name="connsiteX1" fmla="*/ 722459 w 1365433"/>
              <a:gd name="connsiteY1" fmla="*/ 196290 h 255013"/>
              <a:gd name="connsiteX2" fmla="*/ 1309689 w 1365433"/>
              <a:gd name="connsiteY2" fmla="*/ 187901 h 255013"/>
              <a:gd name="connsiteX3" fmla="*/ 1200632 w 1365433"/>
              <a:gd name="connsiteY3" fmla="*/ 53677 h 255013"/>
              <a:gd name="connsiteX4" fmla="*/ 68118 w 1365433"/>
              <a:gd name="connsiteY4" fmla="*/ 11732 h 255013"/>
              <a:gd name="connsiteX5" fmla="*/ 126841 w 1365433"/>
              <a:gd name="connsiteY5" fmla="*/ 255013 h 255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5433" h="255013">
                <a:moveTo>
                  <a:pt x="143619" y="187901"/>
                </a:moveTo>
                <a:lnTo>
                  <a:pt x="722459" y="196290"/>
                </a:lnTo>
                <a:cubicBezTo>
                  <a:pt x="916804" y="196290"/>
                  <a:pt x="1229994" y="211670"/>
                  <a:pt x="1309689" y="187901"/>
                </a:cubicBezTo>
                <a:cubicBezTo>
                  <a:pt x="1389384" y="164132"/>
                  <a:pt x="1407561" y="83038"/>
                  <a:pt x="1200632" y="53677"/>
                </a:cubicBezTo>
                <a:cubicBezTo>
                  <a:pt x="993704" y="24315"/>
                  <a:pt x="247083" y="-21824"/>
                  <a:pt x="68118" y="11732"/>
                </a:cubicBezTo>
                <a:cubicBezTo>
                  <a:pt x="-110847" y="45288"/>
                  <a:pt x="118452" y="214466"/>
                  <a:pt x="126841" y="255013"/>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9" name="Freeform 18"/>
          <p:cNvSpPr/>
          <p:nvPr/>
        </p:nvSpPr>
        <p:spPr>
          <a:xfrm>
            <a:off x="4393385" y="2542361"/>
            <a:ext cx="1019328" cy="336347"/>
          </a:xfrm>
          <a:custGeom>
            <a:avLst/>
            <a:gdLst>
              <a:gd name="connsiteX0" fmla="*/ 1359104 w 1359104"/>
              <a:gd name="connsiteY0" fmla="*/ 0 h 448463"/>
              <a:gd name="connsiteX1" fmla="*/ 604095 w 1359104"/>
              <a:gd name="connsiteY1" fmla="*/ 436228 h 448463"/>
              <a:gd name="connsiteX2" fmla="*/ 167867 w 1359104"/>
              <a:gd name="connsiteY2" fmla="*/ 310393 h 448463"/>
              <a:gd name="connsiteX3" fmla="*/ 42032 w 1359104"/>
              <a:gd name="connsiteY3" fmla="*/ 125835 h 448463"/>
              <a:gd name="connsiteX4" fmla="*/ 87 w 1359104"/>
              <a:gd name="connsiteY4" fmla="*/ 276837 h 448463"/>
              <a:gd name="connsiteX5" fmla="*/ 50421 w 1359104"/>
              <a:gd name="connsiteY5" fmla="*/ 100668 h 448463"/>
              <a:gd name="connsiteX6" fmla="*/ 251757 w 1359104"/>
              <a:gd name="connsiteY6" fmla="*/ 142613 h 448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9104" h="448463">
                <a:moveTo>
                  <a:pt x="1359104" y="0"/>
                </a:moveTo>
                <a:cubicBezTo>
                  <a:pt x="1080869" y="192248"/>
                  <a:pt x="802635" y="384496"/>
                  <a:pt x="604095" y="436228"/>
                </a:cubicBezTo>
                <a:cubicBezTo>
                  <a:pt x="405555" y="487960"/>
                  <a:pt x="261544" y="362125"/>
                  <a:pt x="167867" y="310393"/>
                </a:cubicBezTo>
                <a:cubicBezTo>
                  <a:pt x="74190" y="258661"/>
                  <a:pt x="69995" y="131428"/>
                  <a:pt x="42032" y="125835"/>
                </a:cubicBezTo>
                <a:cubicBezTo>
                  <a:pt x="14069" y="120242"/>
                  <a:pt x="-1311" y="281031"/>
                  <a:pt x="87" y="276837"/>
                </a:cubicBezTo>
                <a:cubicBezTo>
                  <a:pt x="1485" y="272643"/>
                  <a:pt x="8476" y="123039"/>
                  <a:pt x="50421" y="100668"/>
                </a:cubicBezTo>
                <a:cubicBezTo>
                  <a:pt x="92366" y="78297"/>
                  <a:pt x="251757" y="142613"/>
                  <a:pt x="251757" y="142613"/>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9586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Just one problem</a:t>
            </a:r>
            <a:r>
              <a:rPr lang="is-IS" dirty="0"/>
              <a:t>…</a:t>
            </a:r>
            <a:endParaRPr lang="en-US" dirty="0"/>
          </a:p>
        </p:txBody>
      </p:sp>
      <p:sp>
        <p:nvSpPr>
          <p:cNvPr id="3" name="Content Placeholder 2"/>
          <p:cNvSpPr>
            <a:spLocks noGrp="1"/>
          </p:cNvSpPr>
          <p:nvPr>
            <p:ph idx="1"/>
          </p:nvPr>
        </p:nvSpPr>
        <p:spPr/>
        <p:txBody>
          <a:bodyPr>
            <a:normAutofit/>
          </a:bodyPr>
          <a:lstStyle/>
          <a:p>
            <a:r>
              <a:rPr lang="en-US" dirty="0"/>
              <a:t>The DNS is full of liars and lies!</a:t>
            </a:r>
          </a:p>
          <a:p>
            <a:r>
              <a:rPr lang="en-US" dirty="0"/>
              <a:t>And this can compromise the integrity of public key information embedded in the DNS</a:t>
            </a:r>
          </a:p>
          <a:p>
            <a:r>
              <a:rPr lang="en-US" dirty="0"/>
              <a:t>Unless we fix the DNS we are no better off than before with these TLSA records!</a:t>
            </a:r>
          </a:p>
        </p:txBody>
      </p:sp>
    </p:spTree>
    <p:extLst>
      <p:ext uri="{BB962C8B-B14F-4D97-AF65-F5344CB8AC3E}">
        <p14:creationId xmlns:p14="http://schemas.microsoft.com/office/powerpoint/2010/main" val="21082858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Just one response</a:t>
            </a:r>
            <a:r>
              <a:rPr lang="is-IS" dirty="0"/>
              <a:t>…</a:t>
            </a:r>
            <a:endParaRPr lang="en-US" dirty="0"/>
          </a:p>
        </p:txBody>
      </p:sp>
      <p:sp>
        <p:nvSpPr>
          <p:cNvPr id="3" name="Content Placeholder 2"/>
          <p:cNvSpPr>
            <a:spLocks noGrp="1"/>
          </p:cNvSpPr>
          <p:nvPr>
            <p:ph idx="1"/>
          </p:nvPr>
        </p:nvSpPr>
        <p:spPr/>
        <p:txBody>
          <a:bodyPr>
            <a:normAutofit/>
          </a:bodyPr>
          <a:lstStyle/>
          <a:p>
            <a:r>
              <a:rPr lang="en-US" dirty="0"/>
              <a:t>We need to allow users to </a:t>
            </a:r>
            <a:r>
              <a:rPr lang="en-US" b="1" dirty="0"/>
              <a:t>validate</a:t>
            </a:r>
            <a:r>
              <a:rPr lang="en-US" dirty="0"/>
              <a:t> DNS responses for themselves</a:t>
            </a:r>
          </a:p>
          <a:p>
            <a:r>
              <a:rPr lang="en-US" dirty="0"/>
              <a:t>And for this we need a Secure DNS framework</a:t>
            </a:r>
          </a:p>
          <a:p>
            <a:r>
              <a:rPr lang="en-US" dirty="0"/>
              <a:t>Which we have – and it’s called </a:t>
            </a:r>
            <a:r>
              <a:rPr lang="en-US" b="1" dirty="0"/>
              <a:t>DNSSEC</a:t>
            </a:r>
            <a:r>
              <a:rPr lang="en-US" dirty="0"/>
              <a:t>!</a:t>
            </a:r>
          </a:p>
        </p:txBody>
      </p:sp>
    </p:spTree>
    <p:extLst>
      <p:ext uri="{BB962C8B-B14F-4D97-AF65-F5344CB8AC3E}">
        <p14:creationId xmlns:p14="http://schemas.microsoft.com/office/powerpoint/2010/main" val="479970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Opening the Connection: First Steps</a:t>
            </a:r>
          </a:p>
        </p:txBody>
      </p:sp>
      <p:sp>
        <p:nvSpPr>
          <p:cNvPr id="3" name="Content Placeholder 2"/>
          <p:cNvSpPr>
            <a:spLocks noGrp="1"/>
          </p:cNvSpPr>
          <p:nvPr>
            <p:ph idx="1"/>
          </p:nvPr>
        </p:nvSpPr>
        <p:spPr>
          <a:xfrm>
            <a:off x="2658917" y="1325176"/>
            <a:ext cx="3965311" cy="3263504"/>
          </a:xfrm>
        </p:spPr>
        <p:txBody>
          <a:bodyPr>
            <a:normAutofit/>
          </a:bodyPr>
          <a:lstStyle/>
          <a:p>
            <a:pPr marL="0" indent="0">
              <a:buNone/>
            </a:pPr>
            <a:r>
              <a:rPr lang="en-US" sz="1500" dirty="0"/>
              <a:t>Client:</a:t>
            </a:r>
          </a:p>
          <a:p>
            <a:pPr marL="0" indent="0">
              <a:buNone/>
            </a:pPr>
            <a:r>
              <a:rPr lang="en-US" sz="1500" dirty="0"/>
              <a:t>   </a:t>
            </a:r>
            <a:r>
              <a:rPr lang="en-US" sz="1500" i="1" dirty="0"/>
              <a:t>DNS Query</a:t>
            </a:r>
            <a:r>
              <a:rPr lang="en-US" sz="1500" dirty="0"/>
              <a:t>:</a:t>
            </a:r>
          </a:p>
          <a:p>
            <a:pPr marL="0" indent="0">
              <a:buNone/>
            </a:pPr>
            <a:r>
              <a:rPr lang="en-US" sz="1500" dirty="0"/>
              <a:t>          www.commbank.com.au?</a:t>
            </a:r>
          </a:p>
          <a:p>
            <a:pPr marL="0" indent="0" algn="r">
              <a:buNone/>
            </a:pPr>
            <a:r>
              <a:rPr lang="en-US" sz="1500" i="1" dirty="0"/>
              <a:t>DNS Response:</a:t>
            </a:r>
          </a:p>
          <a:p>
            <a:pPr marL="0" indent="0" algn="r">
              <a:buNone/>
            </a:pPr>
            <a:r>
              <a:rPr lang="en-US" sz="1500" dirty="0"/>
              <a:t>23.215.58.96</a:t>
            </a:r>
          </a:p>
          <a:p>
            <a:pPr marL="0" indent="0">
              <a:buNone/>
            </a:pPr>
            <a:r>
              <a:rPr lang="en-US" sz="1500" dirty="0"/>
              <a:t>   </a:t>
            </a:r>
          </a:p>
          <a:p>
            <a:pPr marL="0" indent="0">
              <a:buNone/>
            </a:pPr>
            <a:endParaRPr lang="en-US" sz="1500" dirty="0"/>
          </a:p>
          <a:p>
            <a:pPr marL="0" indent="0">
              <a:buNone/>
            </a:pPr>
            <a:r>
              <a:rPr lang="en-US" sz="1500" dirty="0"/>
              <a:t> </a:t>
            </a:r>
            <a:r>
              <a:rPr lang="en-US" sz="1500" i="1" dirty="0"/>
              <a:t>TCP Session</a:t>
            </a:r>
            <a:r>
              <a:rPr lang="en-US" sz="1500" dirty="0"/>
              <a:t>:</a:t>
            </a:r>
          </a:p>
          <a:p>
            <a:pPr marL="0" indent="0">
              <a:buNone/>
            </a:pPr>
            <a:r>
              <a:rPr lang="en-US" sz="1500" dirty="0"/>
              <a:t>          TCP Connect 23.215.58.96, port 443 </a:t>
            </a:r>
          </a:p>
          <a:p>
            <a:pPr marL="0" indent="0" algn="r">
              <a:buNone/>
            </a:pPr>
            <a:r>
              <a:rPr lang="en-US" sz="1500" dirty="0"/>
              <a:t> </a:t>
            </a:r>
          </a:p>
          <a:p>
            <a:pPr marL="0" indent="0">
              <a:buNone/>
            </a:pPr>
            <a:endParaRPr lang="en-US" sz="1500" dirty="0"/>
          </a:p>
        </p:txBody>
      </p:sp>
      <p:pic>
        <p:nvPicPr>
          <p:cNvPr id="4" name="Content Placeholder 3"/>
          <p:cNvPicPr>
            <a:picLocks noChangeAspect="1"/>
          </p:cNvPicPr>
          <p:nvPr/>
        </p:nvPicPr>
        <p:blipFill rotWithShape="1">
          <a:blip r:embed="rId2"/>
          <a:srcRect t="-1030" b="9116"/>
          <a:stretch/>
        </p:blipFill>
        <p:spPr>
          <a:xfrm>
            <a:off x="1655676" y="1275606"/>
            <a:ext cx="833113" cy="652096"/>
          </a:xfrm>
          <a:prstGeom prst="rect">
            <a:avLst/>
          </a:prstGeom>
        </p:spPr>
      </p:pic>
      <p:pic>
        <p:nvPicPr>
          <p:cNvPr id="5" name="Picture 4"/>
          <p:cNvPicPr>
            <a:picLocks noChangeAspect="1"/>
          </p:cNvPicPr>
          <p:nvPr/>
        </p:nvPicPr>
        <p:blipFill>
          <a:blip r:embed="rId3"/>
          <a:stretch>
            <a:fillRect/>
          </a:stretch>
        </p:blipFill>
        <p:spPr>
          <a:xfrm>
            <a:off x="6732240" y="1491630"/>
            <a:ext cx="681404" cy="681404"/>
          </a:xfrm>
          <a:prstGeom prst="rect">
            <a:avLst/>
          </a:prstGeom>
        </p:spPr>
      </p:pic>
      <p:pic>
        <p:nvPicPr>
          <p:cNvPr id="6" name="Picture 5"/>
          <p:cNvPicPr>
            <a:picLocks noChangeAspect="1"/>
          </p:cNvPicPr>
          <p:nvPr/>
        </p:nvPicPr>
        <p:blipFill>
          <a:blip r:embed="rId3"/>
          <a:stretch>
            <a:fillRect/>
          </a:stretch>
        </p:blipFill>
        <p:spPr>
          <a:xfrm>
            <a:off x="6732240" y="3327834"/>
            <a:ext cx="681404" cy="681404"/>
          </a:xfrm>
          <a:prstGeom prst="rect">
            <a:avLst/>
          </a:prstGeom>
        </p:spPr>
      </p:pic>
      <p:sp>
        <p:nvSpPr>
          <p:cNvPr id="7" name="Left-Right Arrow 6"/>
          <p:cNvSpPr/>
          <p:nvPr/>
        </p:nvSpPr>
        <p:spPr>
          <a:xfrm>
            <a:off x="5328084" y="1707654"/>
            <a:ext cx="1242138" cy="12467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Left-Right Arrow 7"/>
          <p:cNvSpPr/>
          <p:nvPr/>
        </p:nvSpPr>
        <p:spPr>
          <a:xfrm>
            <a:off x="5220072" y="3435846"/>
            <a:ext cx="1242138" cy="12467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1578593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DANE + DNSSEC</a:t>
            </a:r>
          </a:p>
        </p:txBody>
      </p:sp>
      <p:sp>
        <p:nvSpPr>
          <p:cNvPr id="3" name="Content Placeholder 2"/>
          <p:cNvSpPr>
            <a:spLocks noGrp="1"/>
          </p:cNvSpPr>
          <p:nvPr>
            <p:ph idx="1"/>
          </p:nvPr>
        </p:nvSpPr>
        <p:spPr/>
        <p:txBody>
          <a:bodyPr>
            <a:normAutofit/>
          </a:bodyPr>
          <a:lstStyle/>
          <a:p>
            <a:r>
              <a:rPr lang="en-US" dirty="0"/>
              <a:t>Query the DNS for the TLSA record of the domain name and ask for the DNSSEC signature to be included in the response</a:t>
            </a:r>
          </a:p>
          <a:p>
            <a:r>
              <a:rPr lang="en-US" dirty="0"/>
              <a:t>Validate the signature to ensure that you have an unbroken signature chain to the root trust point</a:t>
            </a:r>
          </a:p>
          <a:p>
            <a:r>
              <a:rPr lang="en-US" dirty="0"/>
              <a:t>At this point you can accept the TLSA record as the authentic record, and set up a TLS session based on this data</a:t>
            </a:r>
          </a:p>
          <a:p>
            <a:endParaRPr lang="en-US" dirty="0"/>
          </a:p>
          <a:p>
            <a:endParaRPr lang="en-US" dirty="0"/>
          </a:p>
        </p:txBody>
      </p:sp>
    </p:spTree>
    <p:extLst>
      <p:ext uri="{BB962C8B-B14F-4D97-AF65-F5344CB8AC3E}">
        <p14:creationId xmlns:p14="http://schemas.microsoft.com/office/powerpoint/2010/main" val="10981218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DANE + DNSSEC</a:t>
            </a:r>
          </a:p>
        </p:txBody>
      </p:sp>
      <p:sp>
        <p:nvSpPr>
          <p:cNvPr id="3" name="Content Placeholder 2"/>
          <p:cNvSpPr>
            <a:spLocks noGrp="1"/>
          </p:cNvSpPr>
          <p:nvPr>
            <p:ph idx="1"/>
          </p:nvPr>
        </p:nvSpPr>
        <p:spPr/>
        <p:txBody>
          <a:bodyPr>
            <a:normAutofit/>
          </a:bodyPr>
          <a:lstStyle/>
          <a:p>
            <a:r>
              <a:rPr lang="en-US" dirty="0"/>
              <a:t>Query the DNS for the TLSA record of the domain name and ask for the DNSSEC signature to be included in the response</a:t>
            </a:r>
          </a:p>
          <a:p>
            <a:r>
              <a:rPr lang="en-US" dirty="0"/>
              <a:t>Validate the signature to ensure that you have an unbroken signature chain to the root trust point</a:t>
            </a:r>
          </a:p>
          <a:p>
            <a:r>
              <a:rPr lang="en-US" dirty="0"/>
              <a:t>At this point you can accept the TLSA record as the authentic record, and set up a TLS session based on this data</a:t>
            </a:r>
          </a:p>
          <a:p>
            <a:endParaRPr lang="en-US" dirty="0"/>
          </a:p>
          <a:p>
            <a:endParaRPr lang="en-US" dirty="0"/>
          </a:p>
        </p:txBody>
      </p:sp>
      <p:sp>
        <p:nvSpPr>
          <p:cNvPr id="4" name="TextBox 3">
            <a:extLst>
              <a:ext uri="{FF2B5EF4-FFF2-40B4-BE49-F238E27FC236}">
                <a16:creationId xmlns:a16="http://schemas.microsoft.com/office/drawing/2014/main" id="{B20348E9-AEE6-4B4B-BB51-9CAF4D899A12}"/>
              </a:ext>
            </a:extLst>
          </p:cNvPr>
          <p:cNvSpPr txBox="1"/>
          <p:nvPr/>
        </p:nvSpPr>
        <p:spPr>
          <a:xfrm rot="20884264">
            <a:off x="3145968" y="2461725"/>
            <a:ext cx="2852063" cy="600164"/>
          </a:xfrm>
          <a:prstGeom prst="rect">
            <a:avLst/>
          </a:prstGeom>
          <a:solidFill>
            <a:schemeClr val="bg1"/>
          </a:solidFill>
        </p:spPr>
        <p:txBody>
          <a:bodyPr wrap="none" rtlCol="0">
            <a:spAutoFit/>
          </a:bodyPr>
          <a:lstStyle/>
          <a:p>
            <a:r>
              <a:rPr lang="en-AU" sz="3300" dirty="0">
                <a:solidFill>
                  <a:srgbClr val="FF0000"/>
                </a:solidFill>
                <a:latin typeface="AhnbergHand" pitchFamily="2" charset="0"/>
              </a:rPr>
              <a:t>Yes, but No!</a:t>
            </a:r>
          </a:p>
        </p:txBody>
      </p:sp>
    </p:spTree>
    <p:extLst>
      <p:ext uri="{BB962C8B-B14F-4D97-AF65-F5344CB8AC3E}">
        <p14:creationId xmlns:p14="http://schemas.microsoft.com/office/powerpoint/2010/main" val="33494678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4488" y="-69057"/>
            <a:ext cx="5915025" cy="994172"/>
          </a:xfrm>
        </p:spPr>
        <p:txBody>
          <a:bodyPr/>
          <a:lstStyle/>
          <a:p>
            <a:r>
              <a:rPr lang="en-US" dirty="0"/>
              <a:t>DANE + DNSSEC</a:t>
            </a:r>
          </a:p>
        </p:txBody>
      </p:sp>
      <p:sp>
        <p:nvSpPr>
          <p:cNvPr id="5" name="TextBox 4"/>
          <p:cNvSpPr txBox="1"/>
          <p:nvPr/>
        </p:nvSpPr>
        <p:spPr>
          <a:xfrm>
            <a:off x="5564693" y="1507153"/>
            <a:ext cx="2328423" cy="507831"/>
          </a:xfrm>
          <a:prstGeom prst="rect">
            <a:avLst/>
          </a:prstGeom>
          <a:noFill/>
        </p:spPr>
        <p:txBody>
          <a:bodyPr wrap="square" rtlCol="0">
            <a:spAutoFit/>
          </a:bodyPr>
          <a:lstStyle/>
          <a:p>
            <a:r>
              <a:rPr lang="en-US" sz="1350" dirty="0">
                <a:latin typeface="AhnbergHand" pitchFamily="2" charset="0"/>
              </a:rPr>
              <a:t>DANE validation can be SO SLOW!</a:t>
            </a:r>
          </a:p>
        </p:txBody>
      </p:sp>
      <p:pic>
        <p:nvPicPr>
          <p:cNvPr id="8" name="Picture 7">
            <a:extLst>
              <a:ext uri="{FF2B5EF4-FFF2-40B4-BE49-F238E27FC236}">
                <a16:creationId xmlns:a16="http://schemas.microsoft.com/office/drawing/2014/main" id="{F55AB63B-3A28-7748-B2E3-1E6E4EDF9400}"/>
              </a:ext>
            </a:extLst>
          </p:cNvPr>
          <p:cNvPicPr>
            <a:picLocks noChangeAspect="1"/>
          </p:cNvPicPr>
          <p:nvPr/>
        </p:nvPicPr>
        <p:blipFill>
          <a:blip r:embed="rId2"/>
          <a:stretch>
            <a:fillRect/>
          </a:stretch>
        </p:blipFill>
        <p:spPr>
          <a:xfrm>
            <a:off x="1614488" y="788440"/>
            <a:ext cx="3695936" cy="3926435"/>
          </a:xfrm>
          <a:prstGeom prst="rect">
            <a:avLst/>
          </a:prstGeom>
        </p:spPr>
      </p:pic>
      <p:sp>
        <p:nvSpPr>
          <p:cNvPr id="9" name="Freeform 8">
            <a:extLst>
              <a:ext uri="{FF2B5EF4-FFF2-40B4-BE49-F238E27FC236}">
                <a16:creationId xmlns:a16="http://schemas.microsoft.com/office/drawing/2014/main" id="{87C17D4F-8B4A-FC4F-848D-512CAAE2ADFE}"/>
              </a:ext>
            </a:extLst>
          </p:cNvPr>
          <p:cNvSpPr/>
          <p:nvPr/>
        </p:nvSpPr>
        <p:spPr>
          <a:xfrm>
            <a:off x="3879279" y="1601977"/>
            <a:ext cx="1635696" cy="182175"/>
          </a:xfrm>
          <a:custGeom>
            <a:avLst/>
            <a:gdLst>
              <a:gd name="connsiteX0" fmla="*/ 2180928 w 2180928"/>
              <a:gd name="connsiteY0" fmla="*/ 28587 h 242900"/>
              <a:gd name="connsiteX1" fmla="*/ 1245097 w 2180928"/>
              <a:gd name="connsiteY1" fmla="*/ 100025 h 242900"/>
              <a:gd name="connsiteX2" fmla="*/ 23516 w 2180928"/>
              <a:gd name="connsiteY2" fmla="*/ 128600 h 242900"/>
              <a:gd name="connsiteX3" fmla="*/ 409278 w 2180928"/>
              <a:gd name="connsiteY3" fmla="*/ 12 h 242900"/>
              <a:gd name="connsiteX4" fmla="*/ 23516 w 2180928"/>
              <a:gd name="connsiteY4" fmla="*/ 121456 h 242900"/>
              <a:gd name="connsiteX5" fmla="*/ 502147 w 2180928"/>
              <a:gd name="connsiteY5" fmla="*/ 242900 h 2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928" h="242900">
                <a:moveTo>
                  <a:pt x="2180928" y="28587"/>
                </a:moveTo>
                <a:cubicBezTo>
                  <a:pt x="1892797" y="55971"/>
                  <a:pt x="1604666" y="83356"/>
                  <a:pt x="1245097" y="100025"/>
                </a:cubicBezTo>
                <a:cubicBezTo>
                  <a:pt x="885528" y="116694"/>
                  <a:pt x="162819" y="145269"/>
                  <a:pt x="23516" y="128600"/>
                </a:cubicBezTo>
                <a:cubicBezTo>
                  <a:pt x="-115787" y="111931"/>
                  <a:pt x="409278" y="1203"/>
                  <a:pt x="409278" y="12"/>
                </a:cubicBezTo>
                <a:cubicBezTo>
                  <a:pt x="409278" y="-1179"/>
                  <a:pt x="8038" y="80975"/>
                  <a:pt x="23516" y="121456"/>
                </a:cubicBezTo>
                <a:cubicBezTo>
                  <a:pt x="38994" y="161937"/>
                  <a:pt x="270570" y="202418"/>
                  <a:pt x="502147" y="242900"/>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152229132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a:t>
            </a:r>
            <a:r>
              <a:rPr lang="is-IS" dirty="0"/>
              <a:t>…</a:t>
            </a:r>
            <a:endParaRPr lang="en-US" dirty="0"/>
          </a:p>
        </p:txBody>
      </p:sp>
      <p:sp>
        <p:nvSpPr>
          <p:cNvPr id="3" name="Content Placeholder 2"/>
          <p:cNvSpPr>
            <a:spLocks noGrp="1"/>
          </p:cNvSpPr>
          <p:nvPr>
            <p:ph idx="1"/>
          </p:nvPr>
        </p:nvSpPr>
        <p:spPr/>
        <p:txBody>
          <a:bodyPr/>
          <a:lstStyle/>
          <a:p>
            <a:pPr marL="0" indent="0">
              <a:buNone/>
            </a:pPr>
            <a:r>
              <a:rPr lang="en-US" dirty="0"/>
              <a:t>Faster validation?</a:t>
            </a:r>
          </a:p>
        </p:txBody>
      </p:sp>
      <p:pic>
        <p:nvPicPr>
          <p:cNvPr id="5" name="Picture 4">
            <a:extLst>
              <a:ext uri="{FF2B5EF4-FFF2-40B4-BE49-F238E27FC236}">
                <a16:creationId xmlns:a16="http://schemas.microsoft.com/office/drawing/2014/main" id="{032F2979-5B01-DE40-9991-6B277F4BFFB7}"/>
              </a:ext>
            </a:extLst>
          </p:cNvPr>
          <p:cNvPicPr>
            <a:picLocks noChangeAspect="1"/>
          </p:cNvPicPr>
          <p:nvPr/>
        </p:nvPicPr>
        <p:blipFill>
          <a:blip r:embed="rId2"/>
          <a:stretch>
            <a:fillRect/>
          </a:stretch>
        </p:blipFill>
        <p:spPr>
          <a:xfrm>
            <a:off x="2702123" y="2290714"/>
            <a:ext cx="4444008" cy="2567036"/>
          </a:xfrm>
          <a:prstGeom prst="rect">
            <a:avLst/>
          </a:prstGeom>
        </p:spPr>
      </p:pic>
    </p:spTree>
    <p:extLst>
      <p:ext uri="{BB962C8B-B14F-4D97-AF65-F5344CB8AC3E}">
        <p14:creationId xmlns:p14="http://schemas.microsoft.com/office/powerpoint/2010/main" val="20332710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 Look! No DNS!</a:t>
            </a:r>
          </a:p>
        </p:txBody>
      </p:sp>
      <p:sp>
        <p:nvSpPr>
          <p:cNvPr id="3" name="Content Placeholder 2"/>
          <p:cNvSpPr>
            <a:spLocks noGrp="1"/>
          </p:cNvSpPr>
          <p:nvPr>
            <p:ph idx="1"/>
          </p:nvPr>
        </p:nvSpPr>
        <p:spPr/>
        <p:txBody>
          <a:bodyPr>
            <a:normAutofit/>
          </a:bodyPr>
          <a:lstStyle/>
          <a:p>
            <a:r>
              <a:rPr lang="en-US" dirty="0"/>
              <a:t>Server packages server cert, TLSA record and the DNSSEC credential chain in a single bundle</a:t>
            </a:r>
          </a:p>
          <a:p>
            <a:r>
              <a:rPr lang="en-US" dirty="0"/>
              <a:t>Client receives bundle in Server Hello</a:t>
            </a:r>
          </a:p>
          <a:p>
            <a:pPr lvl="1"/>
            <a:r>
              <a:rPr lang="en-US" i="1" dirty="0"/>
              <a:t>Client performs validation of TLSA Resource Record using the supplied DNSEC signatures plus the local DNS Root Trust Anchor without performing any DNS queries</a:t>
            </a:r>
          </a:p>
          <a:p>
            <a:pPr lvl="1"/>
            <a:r>
              <a:rPr lang="en-US" i="1" dirty="0"/>
              <a:t>Client validates the presented certificate against the TLSA RR</a:t>
            </a:r>
          </a:p>
          <a:p>
            <a:r>
              <a:rPr lang="en-US" dirty="0"/>
              <a:t>Client performs Client Key exchange</a:t>
            </a:r>
          </a:p>
        </p:txBody>
      </p:sp>
    </p:spTree>
    <p:extLst>
      <p:ext uri="{BB962C8B-B14F-4D97-AF65-F5344CB8AC3E}">
        <p14:creationId xmlns:p14="http://schemas.microsoft.com/office/powerpoint/2010/main" val="2792290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Doing a better job</a:t>
            </a:r>
          </a:p>
        </p:txBody>
      </p:sp>
      <p:sp>
        <p:nvSpPr>
          <p:cNvPr id="3" name="Content Placeholder 2"/>
          <p:cNvSpPr>
            <a:spLocks noGrp="1"/>
          </p:cNvSpPr>
          <p:nvPr>
            <p:ph idx="1"/>
          </p:nvPr>
        </p:nvSpPr>
        <p:spPr>
          <a:xfrm>
            <a:off x="1161356" y="1369219"/>
            <a:ext cx="7525444" cy="3263504"/>
          </a:xfrm>
        </p:spPr>
        <p:txBody>
          <a:bodyPr>
            <a:normAutofit/>
          </a:bodyPr>
          <a:lstStyle/>
          <a:p>
            <a:pPr marL="0" indent="0" defTabSz="685800">
              <a:spcBef>
                <a:spcPts val="0"/>
              </a:spcBef>
              <a:buNone/>
              <a:defRPr/>
            </a:pPr>
            <a:r>
              <a:rPr lang="en-US" sz="2100" dirty="0"/>
              <a:t>We could do a </a:t>
            </a:r>
            <a:r>
              <a:rPr lang="en-US" sz="2100" b="1" dirty="0"/>
              <a:t>far</a:t>
            </a:r>
            <a:r>
              <a:rPr lang="en-US" sz="2100" dirty="0"/>
              <a:t> better job at Internet Security by moving on from X.509 public key certificates:</a:t>
            </a:r>
          </a:p>
          <a:p>
            <a:pPr marL="0" indent="0" defTabSz="685800">
              <a:spcBef>
                <a:spcPts val="0"/>
              </a:spcBef>
              <a:buNone/>
              <a:defRPr/>
            </a:pPr>
            <a:r>
              <a:rPr lang="en-US" sz="2100" dirty="0"/>
              <a:t>	Publishing DNSSEC-signed zones</a:t>
            </a:r>
          </a:p>
          <a:p>
            <a:pPr marL="0" indent="0" defTabSz="685800">
              <a:spcBef>
                <a:spcPts val="0"/>
              </a:spcBef>
              <a:buNone/>
              <a:defRPr/>
            </a:pPr>
            <a:r>
              <a:rPr lang="en-US" sz="2100" dirty="0"/>
              <a:t>	Publishing DANE TLSA records</a:t>
            </a:r>
          </a:p>
          <a:p>
            <a:pPr marL="0" indent="0" defTabSz="685800">
              <a:spcBef>
                <a:spcPts val="0"/>
              </a:spcBef>
              <a:buNone/>
              <a:defRPr/>
            </a:pPr>
            <a:r>
              <a:rPr lang="en-US" sz="2100" dirty="0"/>
              <a:t>	Using DNSSEC-validating resolution</a:t>
            </a:r>
          </a:p>
          <a:p>
            <a:pPr marL="0" indent="0" defTabSz="685800">
              <a:spcBef>
                <a:spcPts val="0"/>
              </a:spcBef>
              <a:buNone/>
              <a:defRPr/>
            </a:pPr>
            <a:r>
              <a:rPr lang="en-US" sz="2100" dirty="0"/>
              <a:t>	Using TLSA records to guide TLS Key Exchange </a:t>
            </a:r>
          </a:p>
          <a:p>
            <a:pPr marL="0" indent="0" defTabSz="685800">
              <a:spcBef>
                <a:spcPts val="0"/>
              </a:spcBef>
              <a:buNone/>
              <a:defRPr/>
            </a:pPr>
            <a:r>
              <a:rPr lang="en-US" sz="2100" dirty="0"/>
              <a:t>	Stapling the TLSA + sig bundle into TLS</a:t>
            </a:r>
          </a:p>
          <a:p>
            <a:pPr marL="0" indent="0" defTabSz="685800">
              <a:spcBef>
                <a:spcPts val="0"/>
              </a:spcBef>
              <a:buNone/>
              <a:defRPr/>
            </a:pPr>
            <a:endParaRPr lang="en-US" sz="2100" dirty="0"/>
          </a:p>
          <a:p>
            <a:pPr marL="0" indent="0" defTabSz="685800">
              <a:spcBef>
                <a:spcPts val="0"/>
              </a:spcBef>
              <a:buNone/>
              <a:defRPr/>
            </a:pPr>
            <a:endParaRPr lang="en-US" sz="2100" dirty="0"/>
          </a:p>
          <a:p>
            <a:pPr marL="0" indent="0" defTabSz="685800">
              <a:spcBef>
                <a:spcPts val="0"/>
              </a:spcBef>
              <a:buNone/>
              <a:defRPr/>
            </a:pPr>
            <a:endParaRPr lang="en-US" sz="2100" dirty="0"/>
          </a:p>
          <a:p>
            <a:pPr marL="0" indent="0" defTabSz="685800">
              <a:spcBef>
                <a:spcPts val="0"/>
              </a:spcBef>
              <a:buNone/>
              <a:defRPr/>
            </a:pPr>
            <a:endParaRPr lang="en-US" sz="2100" dirty="0"/>
          </a:p>
          <a:p>
            <a:pPr marL="0" indent="0" defTabSz="685800">
              <a:spcBef>
                <a:spcPts val="0"/>
              </a:spcBef>
              <a:buNone/>
              <a:defRPr/>
            </a:pPr>
            <a:endParaRPr lang="en-US" sz="2100" dirty="0"/>
          </a:p>
          <a:p>
            <a:pPr marL="0" indent="0" defTabSz="685800">
              <a:spcBef>
                <a:spcPts val="0"/>
              </a:spcBef>
              <a:buNone/>
              <a:defRPr/>
            </a:pPr>
            <a:endParaRPr lang="en-US" sz="2100" dirty="0"/>
          </a:p>
        </p:txBody>
      </p:sp>
    </p:spTree>
    <p:extLst>
      <p:ext uri="{BB962C8B-B14F-4D97-AF65-F5344CB8AC3E}">
        <p14:creationId xmlns:p14="http://schemas.microsoft.com/office/powerpoint/2010/main" val="7169865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Doing a better job</a:t>
            </a:r>
          </a:p>
        </p:txBody>
      </p:sp>
      <p:sp>
        <p:nvSpPr>
          <p:cNvPr id="3" name="Content Placeholder 2"/>
          <p:cNvSpPr>
            <a:spLocks noGrp="1"/>
          </p:cNvSpPr>
          <p:nvPr>
            <p:ph idx="1"/>
          </p:nvPr>
        </p:nvSpPr>
        <p:spPr>
          <a:xfrm>
            <a:off x="1161356" y="1369219"/>
            <a:ext cx="7525444" cy="3263504"/>
          </a:xfrm>
        </p:spPr>
        <p:txBody>
          <a:bodyPr>
            <a:normAutofit/>
          </a:bodyPr>
          <a:lstStyle/>
          <a:p>
            <a:pPr marL="0" indent="0" defTabSz="685800">
              <a:spcBef>
                <a:spcPts val="0"/>
              </a:spcBef>
              <a:buNone/>
              <a:defRPr/>
            </a:pPr>
            <a:r>
              <a:rPr lang="en-US" sz="2100" dirty="0"/>
              <a:t>We could do a </a:t>
            </a:r>
            <a:r>
              <a:rPr lang="en-US" sz="2100" b="1" dirty="0"/>
              <a:t>far</a:t>
            </a:r>
            <a:r>
              <a:rPr lang="en-US" sz="2100" dirty="0"/>
              <a:t> better job at Internet Security by moving on from X.509 public key certificates:</a:t>
            </a:r>
          </a:p>
          <a:p>
            <a:pPr marL="0" indent="0" defTabSz="685800">
              <a:spcBef>
                <a:spcPts val="0"/>
              </a:spcBef>
              <a:buNone/>
              <a:defRPr/>
            </a:pPr>
            <a:r>
              <a:rPr lang="en-US" sz="2100" dirty="0"/>
              <a:t>	Publishing DNSSEC-signed zones</a:t>
            </a:r>
          </a:p>
          <a:p>
            <a:pPr marL="0" indent="0" defTabSz="685800">
              <a:spcBef>
                <a:spcPts val="0"/>
              </a:spcBef>
              <a:buNone/>
              <a:defRPr/>
            </a:pPr>
            <a:r>
              <a:rPr lang="en-US" sz="2100" dirty="0"/>
              <a:t>	Publishing DANE TLSA records</a:t>
            </a:r>
          </a:p>
          <a:p>
            <a:pPr marL="0" indent="0" defTabSz="685800">
              <a:spcBef>
                <a:spcPts val="0"/>
              </a:spcBef>
              <a:buNone/>
              <a:defRPr/>
            </a:pPr>
            <a:r>
              <a:rPr lang="en-US" sz="2100" dirty="0"/>
              <a:t>	Using DNSSEC-validating resolution</a:t>
            </a:r>
          </a:p>
          <a:p>
            <a:pPr marL="0" indent="0" defTabSz="685800">
              <a:spcBef>
                <a:spcPts val="0"/>
              </a:spcBef>
              <a:buNone/>
              <a:defRPr/>
            </a:pPr>
            <a:r>
              <a:rPr lang="en-US" sz="2100" dirty="0"/>
              <a:t>	Using TLSA records to guide TLS Key Exchange </a:t>
            </a:r>
          </a:p>
          <a:p>
            <a:pPr marL="0" indent="0" defTabSz="685800">
              <a:spcBef>
                <a:spcPts val="0"/>
              </a:spcBef>
              <a:buNone/>
              <a:defRPr/>
            </a:pPr>
            <a:r>
              <a:rPr lang="en-US" sz="2100" dirty="0"/>
              <a:t>	Stapling the TLSA + sig bundle into TLS</a:t>
            </a:r>
          </a:p>
          <a:p>
            <a:pPr marL="0" indent="0" defTabSz="685800">
              <a:spcBef>
                <a:spcPts val="0"/>
              </a:spcBef>
              <a:buNone/>
              <a:defRPr/>
            </a:pPr>
            <a:endParaRPr lang="en-US" sz="2100" dirty="0"/>
          </a:p>
          <a:p>
            <a:pPr marL="0" indent="0" defTabSz="685800">
              <a:spcBef>
                <a:spcPts val="0"/>
              </a:spcBef>
              <a:buNone/>
              <a:defRPr/>
            </a:pPr>
            <a:endParaRPr lang="en-US" sz="2100" dirty="0"/>
          </a:p>
          <a:p>
            <a:pPr marL="0" indent="0" defTabSz="685800">
              <a:spcBef>
                <a:spcPts val="0"/>
              </a:spcBef>
              <a:buNone/>
              <a:defRPr/>
            </a:pPr>
            <a:endParaRPr lang="en-US" sz="2100" dirty="0"/>
          </a:p>
          <a:p>
            <a:pPr marL="0" indent="0" defTabSz="685800">
              <a:spcBef>
                <a:spcPts val="0"/>
              </a:spcBef>
              <a:buNone/>
              <a:defRPr/>
            </a:pPr>
            <a:endParaRPr lang="en-US" sz="2100" dirty="0"/>
          </a:p>
          <a:p>
            <a:pPr marL="0" indent="0" defTabSz="685800">
              <a:spcBef>
                <a:spcPts val="0"/>
              </a:spcBef>
              <a:buNone/>
              <a:defRPr/>
            </a:pPr>
            <a:endParaRPr lang="en-US" sz="2100" dirty="0"/>
          </a:p>
          <a:p>
            <a:pPr marL="0" indent="0" defTabSz="685800">
              <a:spcBef>
                <a:spcPts val="0"/>
              </a:spcBef>
              <a:buNone/>
              <a:defRPr/>
            </a:pPr>
            <a:endParaRPr lang="en-US" sz="2100" dirty="0"/>
          </a:p>
        </p:txBody>
      </p:sp>
      <p:sp>
        <p:nvSpPr>
          <p:cNvPr id="4" name="TextBox 3">
            <a:extLst>
              <a:ext uri="{FF2B5EF4-FFF2-40B4-BE49-F238E27FC236}">
                <a16:creationId xmlns:a16="http://schemas.microsoft.com/office/drawing/2014/main" id="{E28CCAE2-5503-77C0-1206-CC236167C61F}"/>
              </a:ext>
            </a:extLst>
          </p:cNvPr>
          <p:cNvSpPr txBox="1"/>
          <p:nvPr/>
        </p:nvSpPr>
        <p:spPr>
          <a:xfrm rot="20847355">
            <a:off x="1969521" y="1539622"/>
            <a:ext cx="5204960" cy="1708160"/>
          </a:xfrm>
          <a:prstGeom prst="rect">
            <a:avLst/>
          </a:prstGeom>
          <a:solidFill>
            <a:schemeClr val="bg1"/>
          </a:solidFill>
        </p:spPr>
        <p:txBody>
          <a:bodyPr wrap="square" rtlCol="0">
            <a:spAutoFit/>
          </a:bodyPr>
          <a:lstStyle/>
          <a:p>
            <a:pPr defTabSz="685800">
              <a:defRPr/>
            </a:pPr>
            <a:r>
              <a:rPr lang="en-US" sz="2100" b="1" dirty="0">
                <a:solidFill>
                  <a:schemeClr val="accent2">
                    <a:lumMod val="50000"/>
                  </a:schemeClr>
                </a:solidFill>
                <a:latin typeface="AhnbergHand" pitchFamily="2" charset="0"/>
              </a:rPr>
              <a:t>But nothing has happened for more than a decade!</a:t>
            </a:r>
          </a:p>
          <a:p>
            <a:pPr defTabSz="685800">
              <a:defRPr/>
            </a:pPr>
            <a:endParaRPr lang="en-US" sz="2100" b="1" dirty="0">
              <a:solidFill>
                <a:schemeClr val="accent2">
                  <a:lumMod val="50000"/>
                </a:schemeClr>
              </a:solidFill>
              <a:latin typeface="AhnbergHand" pitchFamily="2" charset="0"/>
            </a:endParaRPr>
          </a:p>
          <a:p>
            <a:pPr defTabSz="685800">
              <a:defRPr/>
            </a:pPr>
            <a:r>
              <a:rPr lang="en-US" sz="2100" b="1" dirty="0">
                <a:solidFill>
                  <a:schemeClr val="accent2">
                    <a:lumMod val="50000"/>
                  </a:schemeClr>
                </a:solidFill>
                <a:latin typeface="AhnbergHand" pitchFamily="2" charset="0"/>
              </a:rPr>
              <a:t>Why not?</a:t>
            </a:r>
          </a:p>
          <a:p>
            <a:endParaRPr lang="en-AU" sz="2100" b="1" dirty="0">
              <a:solidFill>
                <a:schemeClr val="accent2">
                  <a:lumMod val="50000"/>
                </a:schemeClr>
              </a:solidFill>
              <a:latin typeface="AhnbergHand" pitchFamily="2" charset="0"/>
            </a:endParaRPr>
          </a:p>
        </p:txBody>
      </p:sp>
    </p:spTree>
    <p:extLst>
      <p:ext uri="{BB962C8B-B14F-4D97-AF65-F5344CB8AC3E}">
        <p14:creationId xmlns:p14="http://schemas.microsoft.com/office/powerpoint/2010/main" val="8271609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BC8DF-DE15-4D42-AC96-19DEA4F41EF5}"/>
              </a:ext>
            </a:extLst>
          </p:cNvPr>
          <p:cNvSpPr>
            <a:spLocks noGrp="1"/>
          </p:cNvSpPr>
          <p:nvPr>
            <p:ph type="title"/>
          </p:nvPr>
        </p:nvSpPr>
        <p:spPr/>
        <p:txBody>
          <a:bodyPr/>
          <a:lstStyle/>
          <a:p>
            <a:r>
              <a:rPr lang="en-AU" dirty="0"/>
              <a:t>Why is this so hard?</a:t>
            </a:r>
          </a:p>
        </p:txBody>
      </p:sp>
    </p:spTree>
    <p:extLst>
      <p:ext uri="{BB962C8B-B14F-4D97-AF65-F5344CB8AC3E}">
        <p14:creationId xmlns:p14="http://schemas.microsoft.com/office/powerpoint/2010/main" val="342690244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BC8DF-DE15-4D42-AC96-19DEA4F41EF5}"/>
              </a:ext>
            </a:extLst>
          </p:cNvPr>
          <p:cNvSpPr>
            <a:spLocks noGrp="1"/>
          </p:cNvSpPr>
          <p:nvPr>
            <p:ph type="title"/>
          </p:nvPr>
        </p:nvSpPr>
        <p:spPr/>
        <p:txBody>
          <a:bodyPr/>
          <a:lstStyle/>
          <a:p>
            <a:r>
              <a:rPr lang="en-AU" dirty="0"/>
              <a:t>Why is this so hard?</a:t>
            </a:r>
          </a:p>
        </p:txBody>
      </p:sp>
      <p:sp>
        <p:nvSpPr>
          <p:cNvPr id="3" name="Content Placeholder 2">
            <a:extLst>
              <a:ext uri="{FF2B5EF4-FFF2-40B4-BE49-F238E27FC236}">
                <a16:creationId xmlns:a16="http://schemas.microsoft.com/office/drawing/2014/main" id="{B96E1883-C84C-4C42-842C-28A17935F59A}"/>
              </a:ext>
            </a:extLst>
          </p:cNvPr>
          <p:cNvSpPr>
            <a:spLocks noGrp="1"/>
          </p:cNvSpPr>
          <p:nvPr>
            <p:ph idx="1"/>
          </p:nvPr>
        </p:nvSpPr>
        <p:spPr/>
        <p:txBody>
          <a:bodyPr>
            <a:normAutofit lnSpcReduction="10000"/>
          </a:bodyPr>
          <a:lstStyle/>
          <a:p>
            <a:pPr marL="0" indent="0">
              <a:buNone/>
            </a:pPr>
            <a:r>
              <a:rPr lang="en-AU" sz="2100" dirty="0"/>
              <a:t>We have different goals </a:t>
            </a:r>
          </a:p>
          <a:p>
            <a:pPr lvl="1"/>
            <a:r>
              <a:rPr lang="en-AU" sz="1800" dirty="0"/>
              <a:t>Some people want to provide strong hierarchical controls on the certificates and keys because it entrenches their role in providing services</a:t>
            </a:r>
          </a:p>
          <a:p>
            <a:pPr lvl="1"/>
            <a:r>
              <a:rPr lang="en-AU" sz="1800" dirty="0"/>
              <a:t>Some want to do it because it gives them a point of control to intrude into the conversations of their citizens</a:t>
            </a:r>
          </a:p>
          <a:p>
            <a:pPr lvl="1"/>
            <a:r>
              <a:rPr lang="en-AU" sz="1800" dirty="0"/>
              <a:t>Others want to exploit weaknesses in the system to leverage a competitive advantage</a:t>
            </a:r>
          </a:p>
          <a:p>
            <a:pPr lvl="1"/>
            <a:r>
              <a:rPr lang="en-AU" sz="1800" dirty="0"/>
              <a:t>Some people think users prefer faster applications, even if they have security weaknesses</a:t>
            </a:r>
          </a:p>
          <a:p>
            <a:pPr lvl="1"/>
            <a:r>
              <a:rPr lang="en-AU" sz="1800" dirty="0"/>
              <a:t>Others think users are willing to pay a time penalty for better authentication controls </a:t>
            </a:r>
          </a:p>
          <a:p>
            <a:endParaRPr lang="en-AU" sz="2100" dirty="0"/>
          </a:p>
          <a:p>
            <a:endParaRPr lang="en-AU" sz="2100" dirty="0"/>
          </a:p>
          <a:p>
            <a:endParaRPr lang="en-AU" sz="2100" dirty="0"/>
          </a:p>
        </p:txBody>
      </p:sp>
    </p:spTree>
    <p:extLst>
      <p:ext uri="{BB962C8B-B14F-4D97-AF65-F5344CB8AC3E}">
        <p14:creationId xmlns:p14="http://schemas.microsoft.com/office/powerpoint/2010/main" val="39871106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BC8DF-DE15-4D42-AC96-19DEA4F41EF5}"/>
              </a:ext>
            </a:extLst>
          </p:cNvPr>
          <p:cNvSpPr>
            <a:spLocks noGrp="1"/>
          </p:cNvSpPr>
          <p:nvPr>
            <p:ph type="title"/>
          </p:nvPr>
        </p:nvSpPr>
        <p:spPr/>
        <p:txBody>
          <a:bodyPr/>
          <a:lstStyle/>
          <a:p>
            <a:r>
              <a:rPr lang="en-AU" dirty="0"/>
              <a:t>Why is this so hard?</a:t>
            </a:r>
          </a:p>
        </p:txBody>
      </p:sp>
      <p:sp>
        <p:nvSpPr>
          <p:cNvPr id="3" name="Content Placeholder 2">
            <a:extLst>
              <a:ext uri="{FF2B5EF4-FFF2-40B4-BE49-F238E27FC236}">
                <a16:creationId xmlns:a16="http://schemas.microsoft.com/office/drawing/2014/main" id="{B96E1883-C84C-4C42-842C-28A17935F59A}"/>
              </a:ext>
            </a:extLst>
          </p:cNvPr>
          <p:cNvSpPr>
            <a:spLocks noGrp="1"/>
          </p:cNvSpPr>
          <p:nvPr>
            <p:ph idx="1"/>
          </p:nvPr>
        </p:nvSpPr>
        <p:spPr/>
        <p:txBody>
          <a:bodyPr>
            <a:normAutofit/>
          </a:bodyPr>
          <a:lstStyle/>
          <a:p>
            <a:pPr marL="0" indent="0">
              <a:buNone/>
            </a:pPr>
            <a:r>
              <a:rPr lang="en-AU" sz="2100" dirty="0"/>
              <a:t>Because there are so many moving parts?</a:t>
            </a:r>
          </a:p>
          <a:p>
            <a:pPr lvl="1"/>
            <a:r>
              <a:rPr lang="en-AU" sz="1500" dirty="0"/>
              <a:t>In a system that is constructed upon the efforts of multiple systems and multiple providers we are relying on someone in charge to orchestrate the components to as working whole</a:t>
            </a:r>
          </a:p>
          <a:p>
            <a:endParaRPr lang="en-AU" sz="2100" dirty="0"/>
          </a:p>
          <a:p>
            <a:endParaRPr lang="en-AU" sz="2100" dirty="0"/>
          </a:p>
          <a:p>
            <a:endParaRPr lang="en-AU" sz="2100" dirty="0"/>
          </a:p>
        </p:txBody>
      </p:sp>
      <p:pic>
        <p:nvPicPr>
          <p:cNvPr id="1026" name="Picture 2" descr="Sunset From the Saturn 5 Rocket Cam - Dan's Wild Wild Science Journal - AGU  Blogosphere">
            <a:extLst>
              <a:ext uri="{FF2B5EF4-FFF2-40B4-BE49-F238E27FC236}">
                <a16:creationId xmlns:a16="http://schemas.microsoft.com/office/drawing/2014/main" id="{82D90E3E-2FF2-6543-AD69-2D38D4F5E9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9614" y="2678085"/>
            <a:ext cx="1078541" cy="20534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4090D6C-2432-454A-8AA1-0FFBC71F5E12}"/>
              </a:ext>
            </a:extLst>
          </p:cNvPr>
          <p:cNvSpPr txBox="1"/>
          <p:nvPr/>
        </p:nvSpPr>
        <p:spPr>
          <a:xfrm>
            <a:off x="3646684" y="2678085"/>
            <a:ext cx="4007059" cy="1338828"/>
          </a:xfrm>
          <a:prstGeom prst="rect">
            <a:avLst/>
          </a:prstGeom>
          <a:noFill/>
        </p:spPr>
        <p:txBody>
          <a:bodyPr wrap="none" rtlCol="0">
            <a:spAutoFit/>
          </a:bodyPr>
          <a:lstStyle/>
          <a:p>
            <a:r>
              <a:rPr lang="en-AU" sz="1350" dirty="0"/>
              <a:t>Saturn V Launch Vehicle</a:t>
            </a:r>
          </a:p>
          <a:p>
            <a:r>
              <a:rPr lang="en-AU" sz="1350" dirty="0"/>
              <a:t>Three stage rocket, each built by a different contractor</a:t>
            </a:r>
          </a:p>
          <a:p>
            <a:r>
              <a:rPr lang="en-AU" sz="1350" dirty="0"/>
              <a:t>Each of whom used multiple subcontractors</a:t>
            </a:r>
          </a:p>
          <a:p>
            <a:r>
              <a:rPr lang="en-AU" sz="1350" dirty="0"/>
              <a:t>3 million components</a:t>
            </a:r>
          </a:p>
          <a:p>
            <a:r>
              <a:rPr lang="en-AU" sz="1350" dirty="0"/>
              <a:t>Each supplied by the lowest bidder!</a:t>
            </a:r>
          </a:p>
          <a:p>
            <a:endParaRPr lang="en-AU" sz="1350" dirty="0"/>
          </a:p>
        </p:txBody>
      </p:sp>
    </p:spTree>
    <p:extLst>
      <p:ext uri="{BB962C8B-B14F-4D97-AF65-F5344CB8AC3E}">
        <p14:creationId xmlns:p14="http://schemas.microsoft.com/office/powerpoint/2010/main" val="2040927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Hang on</a:t>
            </a:r>
            <a:r>
              <a:rPr lang="is-IS" dirty="0"/>
              <a:t>…</a:t>
            </a:r>
            <a:endParaRPr lang="en-US" dirty="0"/>
          </a:p>
        </p:txBody>
      </p:sp>
      <p:sp>
        <p:nvSpPr>
          <p:cNvPr id="3" name="Content Placeholder 2"/>
          <p:cNvSpPr>
            <a:spLocks noGrp="1"/>
          </p:cNvSpPr>
          <p:nvPr>
            <p:ph idx="1"/>
          </p:nvPr>
        </p:nvSpPr>
        <p:spPr/>
        <p:txBody>
          <a:bodyPr>
            <a:normAutofit/>
          </a:bodyPr>
          <a:lstStyle/>
          <a:p>
            <a:pPr marL="0" indent="0">
              <a:buNone/>
            </a:pPr>
            <a:r>
              <a:rPr lang="en-US" sz="1200" dirty="0">
                <a:latin typeface="Menlo" charset="0"/>
                <a:ea typeface="Menlo" charset="0"/>
                <a:cs typeface="Menlo" charset="0"/>
              </a:rPr>
              <a:t>$ dig -x 23.215.58.96 +short</a:t>
            </a:r>
          </a:p>
          <a:p>
            <a:pPr marL="0" indent="0">
              <a:buNone/>
            </a:pPr>
            <a:r>
              <a:rPr lang="en-US" sz="1200" dirty="0">
                <a:latin typeface="Menlo" charset="0"/>
                <a:ea typeface="Menlo" charset="0"/>
                <a:cs typeface="Menlo" charset="0"/>
              </a:rPr>
              <a:t>a23-215-58-96.deploy.static.akamaitechnologies.com.</a:t>
            </a:r>
          </a:p>
          <a:p>
            <a:pPr marL="0" indent="0">
              <a:buNone/>
            </a:pPr>
            <a:endParaRPr lang="hr-HR" sz="1500" dirty="0">
              <a:ea typeface="Menlo" charset="0"/>
              <a:cs typeface="Menlo" charset="0"/>
            </a:endParaRPr>
          </a:p>
        </p:txBody>
      </p:sp>
    </p:spTree>
    <p:extLst>
      <p:ext uri="{BB962C8B-B14F-4D97-AF65-F5344CB8AC3E}">
        <p14:creationId xmlns:p14="http://schemas.microsoft.com/office/powerpoint/2010/main" val="179298847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F21F3-B293-704D-847A-53AB5EF0DE38}"/>
              </a:ext>
            </a:extLst>
          </p:cNvPr>
          <p:cNvSpPr>
            <a:spLocks noGrp="1"/>
          </p:cNvSpPr>
          <p:nvPr>
            <p:ph type="title"/>
          </p:nvPr>
        </p:nvSpPr>
        <p:spPr/>
        <p:txBody>
          <a:bodyPr/>
          <a:lstStyle/>
          <a:p>
            <a:r>
              <a:rPr lang="en-AU" dirty="0"/>
              <a:t>Why is this so hard?</a:t>
            </a:r>
          </a:p>
        </p:txBody>
      </p:sp>
      <p:sp>
        <p:nvSpPr>
          <p:cNvPr id="3" name="Content Placeholder 2">
            <a:extLst>
              <a:ext uri="{FF2B5EF4-FFF2-40B4-BE49-F238E27FC236}">
                <a16:creationId xmlns:a16="http://schemas.microsoft.com/office/drawing/2014/main" id="{827954AE-097B-F74A-9B87-823FC59459A7}"/>
              </a:ext>
            </a:extLst>
          </p:cNvPr>
          <p:cNvSpPr>
            <a:spLocks noGrp="1"/>
          </p:cNvSpPr>
          <p:nvPr>
            <p:ph idx="1"/>
          </p:nvPr>
        </p:nvSpPr>
        <p:spPr/>
        <p:txBody>
          <a:bodyPr>
            <a:normAutofit fontScale="92500" lnSpcReduction="10000"/>
          </a:bodyPr>
          <a:lstStyle/>
          <a:p>
            <a:pPr marL="0" indent="0">
              <a:buNone/>
            </a:pPr>
            <a:r>
              <a:rPr lang="en-AU" sz="2100" dirty="0"/>
              <a:t>Because we are relying on the market to provide coherence and consistency of orchestration across providers? </a:t>
            </a:r>
          </a:p>
          <a:p>
            <a:pPr lvl="1"/>
            <a:r>
              <a:rPr lang="en-AU" sz="1800" dirty="0"/>
              <a:t>And perhaps that’s the key point here</a:t>
            </a:r>
          </a:p>
          <a:p>
            <a:pPr lvl="1"/>
            <a:r>
              <a:rPr lang="en-AU" sz="1800" dirty="0"/>
              <a:t>Loosely coupled systems will always present windows of vulnerability</a:t>
            </a:r>
          </a:p>
          <a:p>
            <a:pPr lvl="2"/>
            <a:r>
              <a:rPr lang="en-AU" sz="1500" dirty="0"/>
              <a:t>Routing integrity</a:t>
            </a:r>
          </a:p>
          <a:p>
            <a:pPr lvl="2"/>
            <a:r>
              <a:rPr lang="en-AU" sz="1500" dirty="0"/>
              <a:t>Name registration</a:t>
            </a:r>
          </a:p>
          <a:p>
            <a:pPr lvl="2"/>
            <a:r>
              <a:rPr lang="en-AU" sz="1500" dirty="0"/>
              <a:t>Name certification</a:t>
            </a:r>
          </a:p>
          <a:p>
            <a:pPr lvl="2"/>
            <a:r>
              <a:rPr lang="en-AU" sz="1500" dirty="0"/>
              <a:t>Service control</a:t>
            </a:r>
          </a:p>
          <a:p>
            <a:pPr lvl="1"/>
            <a:r>
              <a:rPr lang="en-AU" sz="1800" dirty="0"/>
              <a:t>Effective defence involves not only component defence but also in defending the points of interaction between components</a:t>
            </a:r>
          </a:p>
          <a:p>
            <a:pPr lvl="1"/>
            <a:r>
              <a:rPr lang="en-AU" sz="1800" dirty="0"/>
              <a:t>And we find this very hard to achieve when the market itself is the orchestration agent</a:t>
            </a:r>
          </a:p>
        </p:txBody>
      </p:sp>
    </p:spTree>
    <p:extLst>
      <p:ext uri="{BB962C8B-B14F-4D97-AF65-F5344CB8AC3E}">
        <p14:creationId xmlns:p14="http://schemas.microsoft.com/office/powerpoint/2010/main" val="38676319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BC8DF-DE15-4D42-AC96-19DEA4F41EF5}"/>
              </a:ext>
            </a:extLst>
          </p:cNvPr>
          <p:cNvSpPr>
            <a:spLocks noGrp="1"/>
          </p:cNvSpPr>
          <p:nvPr>
            <p:ph type="title"/>
          </p:nvPr>
        </p:nvSpPr>
        <p:spPr/>
        <p:txBody>
          <a:bodyPr/>
          <a:lstStyle/>
          <a:p>
            <a:r>
              <a:rPr lang="en-AU" dirty="0"/>
              <a:t>Users and Trust</a:t>
            </a:r>
          </a:p>
        </p:txBody>
      </p:sp>
      <p:sp>
        <p:nvSpPr>
          <p:cNvPr id="3" name="Content Placeholder 2">
            <a:extLst>
              <a:ext uri="{FF2B5EF4-FFF2-40B4-BE49-F238E27FC236}">
                <a16:creationId xmlns:a16="http://schemas.microsoft.com/office/drawing/2014/main" id="{B96E1883-C84C-4C42-842C-28A17935F59A}"/>
              </a:ext>
            </a:extLst>
          </p:cNvPr>
          <p:cNvSpPr>
            <a:spLocks noGrp="1"/>
          </p:cNvSpPr>
          <p:nvPr>
            <p:ph idx="1"/>
          </p:nvPr>
        </p:nvSpPr>
        <p:spPr/>
        <p:txBody>
          <a:bodyPr>
            <a:normAutofit fontScale="92500" lnSpcReduction="20000"/>
          </a:bodyPr>
          <a:lstStyle/>
          <a:p>
            <a:pPr>
              <a:spcBef>
                <a:spcPts val="900"/>
              </a:spcBef>
            </a:pPr>
            <a:r>
              <a:rPr lang="en-AU" dirty="0"/>
              <a:t>Users just want to be able to trust that the websites and services that they connect to and share their credentials, passwords and content with are truly the ones they expected to be using without first studying for a PhD in Network Operational Security</a:t>
            </a:r>
          </a:p>
          <a:p>
            <a:pPr>
              <a:spcBef>
                <a:spcPts val="900"/>
              </a:spcBef>
            </a:pPr>
            <a:r>
              <a:rPr lang="en-AU" dirty="0"/>
              <a:t>Somehow we’re missing that simple objective and we’ve interposed complexity and adornment that have taken on a life of their own and are in fact eroding trust</a:t>
            </a:r>
          </a:p>
          <a:p>
            <a:pPr>
              <a:spcBef>
                <a:spcPts val="900"/>
              </a:spcBef>
            </a:pPr>
            <a:r>
              <a:rPr lang="en-AU" dirty="0"/>
              <a:t>And that’s bad!</a:t>
            </a:r>
          </a:p>
          <a:p>
            <a:pPr>
              <a:spcBef>
                <a:spcPts val="900"/>
              </a:spcBef>
            </a:pPr>
            <a:r>
              <a:rPr lang="en-AU" b="1" dirty="0"/>
              <a:t>If we can’t trust our communications infrastructure, then we don’t have a useful communications infrastructure.</a:t>
            </a:r>
          </a:p>
          <a:p>
            <a:pPr marL="284175"/>
            <a:endParaRPr lang="en-AU" dirty="0"/>
          </a:p>
          <a:p>
            <a:pPr marL="284175"/>
            <a:endParaRPr lang="en-AU" dirty="0"/>
          </a:p>
        </p:txBody>
      </p:sp>
    </p:spTree>
    <p:extLst>
      <p:ext uri="{BB962C8B-B14F-4D97-AF65-F5344CB8AC3E}">
        <p14:creationId xmlns:p14="http://schemas.microsoft.com/office/powerpoint/2010/main" val="11675441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F1FAB4-60A9-8442-A321-21844073FD8B}"/>
              </a:ext>
            </a:extLst>
          </p:cNvPr>
          <p:cNvSpPr/>
          <p:nvPr/>
        </p:nvSpPr>
        <p:spPr>
          <a:xfrm>
            <a:off x="2071561" y="2274989"/>
            <a:ext cx="5230919" cy="369332"/>
          </a:xfrm>
          <a:prstGeom prst="rect">
            <a:avLst/>
          </a:prstGeom>
        </p:spPr>
        <p:txBody>
          <a:bodyPr wrap="none">
            <a:spAutoFit/>
          </a:bodyPr>
          <a:lstStyle/>
          <a:p>
            <a:r>
              <a:rPr lang="en-AU" dirty="0">
                <a:latin typeface="AhnbergHand" pitchFamily="2" charset="0"/>
              </a:rPr>
              <a:t>What a dysfunctional mess we’ve created!</a:t>
            </a:r>
          </a:p>
        </p:txBody>
      </p:sp>
    </p:spTree>
    <p:extLst>
      <p:ext uri="{BB962C8B-B14F-4D97-AF65-F5344CB8AC3E}">
        <p14:creationId xmlns:p14="http://schemas.microsoft.com/office/powerpoint/2010/main" val="20017735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D4FCA-AB96-0661-134F-D77E2E8BC6C8}"/>
              </a:ext>
            </a:extLst>
          </p:cNvPr>
          <p:cNvSpPr>
            <a:spLocks noGrp="1"/>
          </p:cNvSpPr>
          <p:nvPr>
            <p:ph type="title"/>
          </p:nvPr>
        </p:nvSpPr>
        <p:spPr/>
        <p:txBody>
          <a:bodyPr/>
          <a:lstStyle/>
          <a:p>
            <a:r>
              <a:rPr lang="en-AU" dirty="0"/>
              <a:t>Can we make it better?</a:t>
            </a:r>
          </a:p>
        </p:txBody>
      </p:sp>
      <p:sp>
        <p:nvSpPr>
          <p:cNvPr id="3" name="Content Placeholder 2">
            <a:extLst>
              <a:ext uri="{FF2B5EF4-FFF2-40B4-BE49-F238E27FC236}">
                <a16:creationId xmlns:a16="http://schemas.microsoft.com/office/drawing/2014/main" id="{C847D35A-3327-8FFA-4872-880C40F7D03C}"/>
              </a:ext>
            </a:extLst>
          </p:cNvPr>
          <p:cNvSpPr>
            <a:spLocks noGrp="1"/>
          </p:cNvSpPr>
          <p:nvPr>
            <p:ph idx="1"/>
          </p:nvPr>
        </p:nvSpPr>
        <p:spPr/>
        <p:txBody>
          <a:bodyPr/>
          <a:lstStyle/>
          <a:p>
            <a:pPr marL="0" indent="0">
              <a:buNone/>
            </a:pPr>
            <a:r>
              <a:rPr lang="en-AU" dirty="0"/>
              <a:t>We could do a better job if we knew what we wanted</a:t>
            </a:r>
          </a:p>
          <a:p>
            <a:pPr lvl="1"/>
            <a:endParaRPr lang="en-AU" dirty="0"/>
          </a:p>
          <a:p>
            <a:pPr lvl="1"/>
            <a:endParaRPr lang="en-AU" dirty="0"/>
          </a:p>
        </p:txBody>
      </p:sp>
    </p:spTree>
    <p:extLst>
      <p:ext uri="{BB962C8B-B14F-4D97-AF65-F5344CB8AC3E}">
        <p14:creationId xmlns:p14="http://schemas.microsoft.com/office/powerpoint/2010/main" val="11533691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D4FCA-AB96-0661-134F-D77E2E8BC6C8}"/>
              </a:ext>
            </a:extLst>
          </p:cNvPr>
          <p:cNvSpPr>
            <a:spLocks noGrp="1"/>
          </p:cNvSpPr>
          <p:nvPr>
            <p:ph type="title"/>
          </p:nvPr>
        </p:nvSpPr>
        <p:spPr/>
        <p:txBody>
          <a:bodyPr/>
          <a:lstStyle/>
          <a:p>
            <a:r>
              <a:rPr lang="en-AU" dirty="0"/>
              <a:t>Can we make it better?</a:t>
            </a:r>
          </a:p>
        </p:txBody>
      </p:sp>
      <p:sp>
        <p:nvSpPr>
          <p:cNvPr id="3" name="Content Placeholder 2">
            <a:extLst>
              <a:ext uri="{FF2B5EF4-FFF2-40B4-BE49-F238E27FC236}">
                <a16:creationId xmlns:a16="http://schemas.microsoft.com/office/drawing/2014/main" id="{C847D35A-3327-8FFA-4872-880C40F7D03C}"/>
              </a:ext>
            </a:extLst>
          </p:cNvPr>
          <p:cNvSpPr>
            <a:spLocks noGrp="1"/>
          </p:cNvSpPr>
          <p:nvPr>
            <p:ph idx="1"/>
          </p:nvPr>
        </p:nvSpPr>
        <p:spPr/>
        <p:txBody>
          <a:bodyPr/>
          <a:lstStyle/>
          <a:p>
            <a:pPr marL="0" indent="0">
              <a:buNone/>
            </a:pPr>
            <a:r>
              <a:rPr lang="en-AU" dirty="0"/>
              <a:t>We could do a better job if we knew what we wanted</a:t>
            </a:r>
          </a:p>
          <a:p>
            <a:pPr lvl="1"/>
            <a:endParaRPr lang="en-AU" dirty="0"/>
          </a:p>
          <a:p>
            <a:pPr lvl="1"/>
            <a:r>
              <a:rPr lang="en-AU" dirty="0"/>
              <a:t>Single point of trust for EVERTHING (DNSSEC)</a:t>
            </a:r>
          </a:p>
          <a:p>
            <a:pPr marL="342900" lvl="1" indent="0">
              <a:buNone/>
            </a:pPr>
            <a:r>
              <a:rPr lang="en-AU" dirty="0"/>
              <a:t>or</a:t>
            </a:r>
          </a:p>
          <a:p>
            <a:pPr lvl="1"/>
            <a:r>
              <a:rPr lang="en-AU" dirty="0"/>
              <a:t>Many points of trust in a highly distributed framework (Web PKI)</a:t>
            </a:r>
          </a:p>
          <a:p>
            <a:pPr lvl="1"/>
            <a:endParaRPr lang="en-AU" dirty="0"/>
          </a:p>
          <a:p>
            <a:pPr lvl="1"/>
            <a:endParaRPr lang="en-AU" dirty="0"/>
          </a:p>
        </p:txBody>
      </p:sp>
    </p:spTree>
    <p:extLst>
      <p:ext uri="{BB962C8B-B14F-4D97-AF65-F5344CB8AC3E}">
        <p14:creationId xmlns:p14="http://schemas.microsoft.com/office/powerpoint/2010/main" val="6044882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D4FCA-AB96-0661-134F-D77E2E8BC6C8}"/>
              </a:ext>
            </a:extLst>
          </p:cNvPr>
          <p:cNvSpPr>
            <a:spLocks noGrp="1"/>
          </p:cNvSpPr>
          <p:nvPr>
            <p:ph type="title"/>
          </p:nvPr>
        </p:nvSpPr>
        <p:spPr/>
        <p:txBody>
          <a:bodyPr/>
          <a:lstStyle/>
          <a:p>
            <a:r>
              <a:rPr lang="en-AU" dirty="0"/>
              <a:t>Can we make it better?</a:t>
            </a:r>
          </a:p>
        </p:txBody>
      </p:sp>
      <p:sp>
        <p:nvSpPr>
          <p:cNvPr id="3" name="Content Placeholder 2">
            <a:extLst>
              <a:ext uri="{FF2B5EF4-FFF2-40B4-BE49-F238E27FC236}">
                <a16:creationId xmlns:a16="http://schemas.microsoft.com/office/drawing/2014/main" id="{C847D35A-3327-8FFA-4872-880C40F7D03C}"/>
              </a:ext>
            </a:extLst>
          </p:cNvPr>
          <p:cNvSpPr>
            <a:spLocks noGrp="1"/>
          </p:cNvSpPr>
          <p:nvPr>
            <p:ph idx="1"/>
          </p:nvPr>
        </p:nvSpPr>
        <p:spPr/>
        <p:txBody>
          <a:bodyPr/>
          <a:lstStyle/>
          <a:p>
            <a:pPr marL="0" indent="0">
              <a:buNone/>
            </a:pPr>
            <a:r>
              <a:rPr lang="en-AU" dirty="0"/>
              <a:t>We could do a better job if we knew what we wanted</a:t>
            </a:r>
          </a:p>
          <a:p>
            <a:pPr lvl="1"/>
            <a:endParaRPr lang="en-AU" dirty="0"/>
          </a:p>
          <a:p>
            <a:pPr lvl="1"/>
            <a:r>
              <a:rPr lang="en-AU" dirty="0"/>
              <a:t>Highly robust validation performed by the client</a:t>
            </a:r>
          </a:p>
          <a:p>
            <a:pPr marL="342900" lvl="1" indent="0">
              <a:buNone/>
            </a:pPr>
            <a:r>
              <a:rPr lang="en-AU" dirty="0"/>
              <a:t>or</a:t>
            </a:r>
          </a:p>
          <a:p>
            <a:pPr lvl="1"/>
            <a:r>
              <a:rPr lang="en-AU" dirty="0"/>
              <a:t>Fast!</a:t>
            </a:r>
          </a:p>
        </p:txBody>
      </p:sp>
    </p:spTree>
    <p:extLst>
      <p:ext uri="{BB962C8B-B14F-4D97-AF65-F5344CB8AC3E}">
        <p14:creationId xmlns:p14="http://schemas.microsoft.com/office/powerpoint/2010/main" val="285549146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D4FCA-AB96-0661-134F-D77E2E8BC6C8}"/>
              </a:ext>
            </a:extLst>
          </p:cNvPr>
          <p:cNvSpPr>
            <a:spLocks noGrp="1"/>
          </p:cNvSpPr>
          <p:nvPr>
            <p:ph type="title"/>
          </p:nvPr>
        </p:nvSpPr>
        <p:spPr/>
        <p:txBody>
          <a:bodyPr/>
          <a:lstStyle/>
          <a:p>
            <a:r>
              <a:rPr lang="en-AU" dirty="0"/>
              <a:t>Can we make it better?</a:t>
            </a:r>
          </a:p>
        </p:txBody>
      </p:sp>
      <p:sp>
        <p:nvSpPr>
          <p:cNvPr id="3" name="Content Placeholder 2">
            <a:extLst>
              <a:ext uri="{FF2B5EF4-FFF2-40B4-BE49-F238E27FC236}">
                <a16:creationId xmlns:a16="http://schemas.microsoft.com/office/drawing/2014/main" id="{C847D35A-3327-8FFA-4872-880C40F7D03C}"/>
              </a:ext>
            </a:extLst>
          </p:cNvPr>
          <p:cNvSpPr>
            <a:spLocks noGrp="1"/>
          </p:cNvSpPr>
          <p:nvPr>
            <p:ph idx="1"/>
          </p:nvPr>
        </p:nvSpPr>
        <p:spPr/>
        <p:txBody>
          <a:bodyPr/>
          <a:lstStyle/>
          <a:p>
            <a:pPr marL="0" indent="0">
              <a:buNone/>
            </a:pPr>
            <a:r>
              <a:rPr lang="en-AU" dirty="0"/>
              <a:t>We could do a better job if we knew what we wanted</a:t>
            </a:r>
          </a:p>
          <a:p>
            <a:pPr lvl="1"/>
            <a:endParaRPr lang="en-AU" dirty="0"/>
          </a:p>
          <a:p>
            <a:pPr lvl="1"/>
            <a:r>
              <a:rPr lang="en-AU" dirty="0"/>
              <a:t>Single common secure credential infrastructure</a:t>
            </a:r>
          </a:p>
          <a:p>
            <a:pPr marL="342900" lvl="1" indent="0">
              <a:buNone/>
            </a:pPr>
            <a:r>
              <a:rPr lang="en-AU" dirty="0"/>
              <a:t>or</a:t>
            </a:r>
          </a:p>
          <a:p>
            <a:pPr lvl="1"/>
            <a:r>
              <a:rPr lang="en-AU" dirty="0"/>
              <a:t>Application-specific credentials</a:t>
            </a:r>
          </a:p>
          <a:p>
            <a:pPr marL="342900" lvl="1" indent="0">
              <a:buNone/>
            </a:pPr>
            <a:endParaRPr lang="en-AU" dirty="0"/>
          </a:p>
        </p:txBody>
      </p:sp>
    </p:spTree>
    <p:extLst>
      <p:ext uri="{BB962C8B-B14F-4D97-AF65-F5344CB8AC3E}">
        <p14:creationId xmlns:p14="http://schemas.microsoft.com/office/powerpoint/2010/main" val="12344604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C2387-8602-96F0-F298-97C299982883}"/>
              </a:ext>
            </a:extLst>
          </p:cNvPr>
          <p:cNvSpPr>
            <a:spLocks noGrp="1"/>
          </p:cNvSpPr>
          <p:nvPr>
            <p:ph type="title"/>
          </p:nvPr>
        </p:nvSpPr>
        <p:spPr/>
        <p:txBody>
          <a:bodyPr/>
          <a:lstStyle/>
          <a:p>
            <a:r>
              <a:rPr lang="en-AU" dirty="0"/>
              <a:t>Can we make it better?</a:t>
            </a:r>
          </a:p>
        </p:txBody>
      </p:sp>
      <p:sp>
        <p:nvSpPr>
          <p:cNvPr id="3" name="Content Placeholder 2">
            <a:extLst>
              <a:ext uri="{FF2B5EF4-FFF2-40B4-BE49-F238E27FC236}">
                <a16:creationId xmlns:a16="http://schemas.microsoft.com/office/drawing/2014/main" id="{2BF910B7-19AF-A387-BE00-5E75343A0D09}"/>
              </a:ext>
            </a:extLst>
          </p:cNvPr>
          <p:cNvSpPr>
            <a:spLocks noGrp="1"/>
          </p:cNvSpPr>
          <p:nvPr>
            <p:ph idx="1"/>
          </p:nvPr>
        </p:nvSpPr>
        <p:spPr/>
        <p:txBody>
          <a:bodyPr/>
          <a:lstStyle/>
          <a:p>
            <a:r>
              <a:rPr lang="en-AU" dirty="0"/>
              <a:t>Yes, if we could only agree on what we want in the first place!</a:t>
            </a:r>
          </a:p>
          <a:p>
            <a:r>
              <a:rPr lang="en-AU" dirty="0"/>
              <a:t>And we just can’t agree on that! </a:t>
            </a:r>
          </a:p>
        </p:txBody>
      </p:sp>
    </p:spTree>
    <p:extLst>
      <p:ext uri="{BB962C8B-B14F-4D97-AF65-F5344CB8AC3E}">
        <p14:creationId xmlns:p14="http://schemas.microsoft.com/office/powerpoint/2010/main" val="2167957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637" y="520241"/>
            <a:ext cx="4339390" cy="857250"/>
          </a:xfrm>
        </p:spPr>
        <p:txBody>
          <a:bodyPr>
            <a:normAutofit/>
          </a:bodyPr>
          <a:lstStyle/>
          <a:p>
            <a:r>
              <a:rPr lang="en-US" sz="4950" b="1" dirty="0">
                <a:latin typeface="Vadim's Writing"/>
                <a:cs typeface="Vadim's Writing"/>
              </a:rPr>
              <a:t>That’s it!</a:t>
            </a:r>
          </a:p>
        </p:txBody>
      </p:sp>
      <p:sp>
        <p:nvSpPr>
          <p:cNvPr id="4" name="Rectangle 2"/>
          <p:cNvSpPr>
            <a:spLocks/>
          </p:cNvSpPr>
          <p:nvPr/>
        </p:nvSpPr>
        <p:spPr bwMode="auto">
          <a:xfrm rot="397884">
            <a:off x="3169064" y="2377160"/>
            <a:ext cx="2408481" cy="885312"/>
          </a:xfrm>
          <a:prstGeom prst="rect">
            <a:avLst/>
          </a:prstGeom>
          <a:solidFill>
            <a:srgbClr val="F0F082"/>
          </a:solidFill>
          <a:ln>
            <a:noFill/>
          </a:ln>
          <a:effectLst>
            <a:outerShdw blurRad="76200" dist="50799" dir="3000000" algn="ctr" rotWithShape="0">
              <a:schemeClr val="tx1">
                <a:alpha val="50000"/>
              </a:schemeClr>
            </a:outerShdw>
          </a:effectLst>
        </p:spPr>
        <p:txBody>
          <a:bodyPr lIns="0" tIns="0" rIns="0" bIns="0" anchor="ctr"/>
          <a:lstStyle/>
          <a:p>
            <a:pPr algn="ctr">
              <a:defRPr/>
            </a:pPr>
            <a:r>
              <a:rPr lang="en-US" sz="1200" b="1" dirty="0">
                <a:effectLst>
                  <a:outerShdw blurRad="38100" dist="38100" dir="2700000" algn="tl">
                    <a:srgbClr val="FFFFFF"/>
                  </a:outerShdw>
                </a:effectLst>
                <a:latin typeface="AhnbergHand"/>
                <a:ea typeface="ＭＳ Ｐゴシック" charset="0"/>
                <a:cs typeface="AhnbergHand"/>
                <a:sym typeface="Bradley Hand ITC TT-Bold" charset="0"/>
              </a:rPr>
              <a:t>Questions?</a:t>
            </a:r>
          </a:p>
        </p:txBody>
      </p:sp>
    </p:spTree>
    <p:extLst>
      <p:ext uri="{BB962C8B-B14F-4D97-AF65-F5344CB8AC3E}">
        <p14:creationId xmlns:p14="http://schemas.microsoft.com/office/powerpoint/2010/main" val="8618495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2873</TotalTime>
  <Words>3893</Words>
  <Application>Microsoft Macintosh PowerPoint</Application>
  <PresentationFormat>On-screen Show (16:9)</PresentationFormat>
  <Paragraphs>423</Paragraphs>
  <Slides>98</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98</vt:i4>
      </vt:variant>
    </vt:vector>
  </HeadingPairs>
  <TitlesOfParts>
    <vt:vector size="107" baseType="lpstr">
      <vt:lpstr>AhnbergHand</vt:lpstr>
      <vt:lpstr>Arial</vt:lpstr>
      <vt:lpstr>Bradley Hand ITC TT-Bold</vt:lpstr>
      <vt:lpstr>Calibri</vt:lpstr>
      <vt:lpstr>Gill Sans</vt:lpstr>
      <vt:lpstr>Menlo</vt:lpstr>
      <vt:lpstr>Powderfinger-Type</vt:lpstr>
      <vt:lpstr>Vadim's Writing</vt:lpstr>
      <vt:lpstr>Office Theme</vt:lpstr>
      <vt:lpstr>Security</vt:lpstr>
      <vt:lpstr>Security</vt:lpstr>
      <vt:lpstr>Which Bank?</vt:lpstr>
      <vt:lpstr>Which Bank? My Bank!</vt:lpstr>
      <vt:lpstr>Which Bank? My Bank!</vt:lpstr>
      <vt:lpstr>Security on the Internet</vt:lpstr>
      <vt:lpstr>Security on the Internet</vt:lpstr>
      <vt:lpstr>Opening the Connection: First Steps</vt:lpstr>
      <vt:lpstr>Hang on…</vt:lpstr>
      <vt:lpstr>Hang on…</vt:lpstr>
      <vt:lpstr>Hang on…</vt:lpstr>
      <vt:lpstr>The major question…</vt:lpstr>
      <vt:lpstr>It’s all about cryptography</vt:lpstr>
      <vt:lpstr>Public Key Cryptography</vt:lpstr>
      <vt:lpstr>This is important</vt:lpstr>
      <vt:lpstr>Public/Private Key Pairs</vt:lpstr>
      <vt:lpstr>Public Key Certificates</vt:lpstr>
      <vt:lpstr>Public Key Certificates</vt:lpstr>
      <vt:lpstr>PowerPoint Presentation</vt:lpstr>
      <vt:lpstr>And another example</vt:lpstr>
      <vt:lpstr>PowerPoint Presentation</vt:lpstr>
      <vt:lpstr>PowerPoint Presentation</vt:lpstr>
      <vt:lpstr>And another</vt:lpstr>
      <vt:lpstr>PowerPoint Presentation</vt:lpstr>
      <vt:lpstr>Spot the Difference</vt:lpstr>
      <vt:lpstr>Spot the Difference</vt:lpstr>
      <vt:lpstr>Spot the Difference</vt:lpstr>
      <vt:lpstr>Moving on…</vt:lpstr>
      <vt:lpstr>Secure Connections using TLS</vt:lpstr>
      <vt:lpstr>Secure Connections using TLS</vt:lpstr>
      <vt:lpstr>Secure Connections using TLS</vt:lpstr>
      <vt:lpstr>PowerPoint Presentation</vt:lpstr>
      <vt:lpstr>Secure Connections using TLS</vt:lpstr>
      <vt:lpstr>PowerPoint Presentation</vt:lpstr>
      <vt:lpstr>Domain Name Certification</vt:lpstr>
      <vt:lpstr>Domain Name Certification</vt:lpstr>
      <vt:lpstr>Local Trust</vt:lpstr>
      <vt:lpstr>Local Trust</vt:lpstr>
      <vt:lpstr>Local Trust</vt:lpstr>
      <vt:lpstr>Local Trust or Local Credulity*?</vt:lpstr>
      <vt:lpstr>Local Credulity</vt:lpstr>
      <vt:lpstr>Local Credulity</vt:lpstr>
      <vt:lpstr>Never?</vt:lpstr>
      <vt:lpstr>Well, hardly ever</vt:lpstr>
      <vt:lpstr>Well, hardly ever</vt:lpstr>
      <vt:lpstr>These are isolated events</vt:lpstr>
      <vt:lpstr>With unpleasant consequences when it all goes wrong</vt:lpstr>
      <vt:lpstr>With unpleasant consequences when it all goes wrong</vt:lpstr>
      <vt:lpstr>PowerPoint Presentation</vt:lpstr>
      <vt:lpstr>What’s going wrong here?</vt:lpstr>
      <vt:lpstr>What’s going wrong here?</vt:lpstr>
      <vt:lpstr>What’s going wrong here?</vt:lpstr>
      <vt:lpstr>What’s going wrong here?</vt:lpstr>
      <vt:lpstr>What’s going wrong here?</vt:lpstr>
      <vt:lpstr>In a Commercial Environment</vt:lpstr>
      <vt:lpstr>In a Commercial Environment</vt:lpstr>
      <vt:lpstr>But its all OK</vt:lpstr>
      <vt:lpstr>Always?</vt:lpstr>
      <vt:lpstr>Ok – Not Always.  Some do.  Sometimes.</vt:lpstr>
      <vt:lpstr>So we can’t count on revocation</vt:lpstr>
      <vt:lpstr>So we can’t count on revocation</vt:lpstr>
      <vt:lpstr>So we can’t count on revocation</vt:lpstr>
      <vt:lpstr>So we can’t count on revocation</vt:lpstr>
      <vt:lpstr>How can we make certificates better?</vt:lpstr>
      <vt:lpstr>How can we make certificates better?</vt:lpstr>
      <vt:lpstr>How can we make certificates better?</vt:lpstr>
      <vt:lpstr>How can we make certificates better?</vt:lpstr>
      <vt:lpstr>How can we make certificates better?</vt:lpstr>
      <vt:lpstr>How can we make certificates better?</vt:lpstr>
      <vt:lpstr>How can we make certificates better?</vt:lpstr>
      <vt:lpstr>How can we maske certificates better?</vt:lpstr>
      <vt:lpstr>How can we make certificates better?</vt:lpstr>
      <vt:lpstr>Seriously? The DNS?</vt:lpstr>
      <vt:lpstr>Seriously? The DNS?</vt:lpstr>
      <vt:lpstr>DANE</vt:lpstr>
      <vt:lpstr>TLS with DANE</vt:lpstr>
      <vt:lpstr>TLS Connections</vt:lpstr>
      <vt:lpstr>Just one problem…</vt:lpstr>
      <vt:lpstr>Just one response…</vt:lpstr>
      <vt:lpstr>DANE + DNSSEC</vt:lpstr>
      <vt:lpstr>DANE + DNSSEC</vt:lpstr>
      <vt:lpstr>DANE + DNSSEC</vt:lpstr>
      <vt:lpstr>Or…</vt:lpstr>
      <vt:lpstr>Or … Look! No DNS!</vt:lpstr>
      <vt:lpstr>Doing a better job</vt:lpstr>
      <vt:lpstr>Doing a better job</vt:lpstr>
      <vt:lpstr>Why is this so hard?</vt:lpstr>
      <vt:lpstr>Why is this so hard?</vt:lpstr>
      <vt:lpstr>Why is this so hard?</vt:lpstr>
      <vt:lpstr>Why is this so hard?</vt:lpstr>
      <vt:lpstr>Users and Trust</vt:lpstr>
      <vt:lpstr>PowerPoint Presentation</vt:lpstr>
      <vt:lpstr>Can we make it better?</vt:lpstr>
      <vt:lpstr>Can we make it better?</vt:lpstr>
      <vt:lpstr>Can we make it better?</vt:lpstr>
      <vt:lpstr>Can we make it better?</vt:lpstr>
      <vt:lpstr>Can we make it better?</vt:lpstr>
      <vt:lpstr>That’s it!</vt:lpstr>
    </vt:vector>
  </TitlesOfParts>
  <Company>APNIC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Since last we met…</dc:title>
  <dc:creator>Geoff Huston</dc:creator>
  <cp:lastModifiedBy>Geoff Huston</cp:lastModifiedBy>
  <cp:revision>95</cp:revision>
  <cp:lastPrinted>2017-01-22T19:56:58Z</cp:lastPrinted>
  <dcterms:created xsi:type="dcterms:W3CDTF">2015-10-28T19:23:57Z</dcterms:created>
  <dcterms:modified xsi:type="dcterms:W3CDTF">2022-06-02T05:24:36Z</dcterms:modified>
</cp:coreProperties>
</file>